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545db3fac_0_4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545db3fac_0_4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545db3fac_0_4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545db3fac_0_4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545db3fac_0_4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545db3fac_0_4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545db3fac_0_4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545db3fac_0_4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545db3fac_0_4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545db3fac_0_4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54d696d7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54d696d7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54d696d7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54d696d7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54d696d7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54d696d7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6323520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6323520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676391b4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676391b4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545db3f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545db3f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676391b4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676391b4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676391b4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676391b4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a676391b46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a676391b4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676391b4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676391b46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676391b4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676391b4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676391b4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676391b4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676391b4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676391b4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676391b4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676391b4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676391b4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676391b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676391b4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a676391b4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545db3f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545db3f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676391b4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a676391b4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6d0a6771d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a6d0a6771d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545db3f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545db3f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545db3f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545db3f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545db3f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545db3f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545db3fac_0_4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545db3fac_0_4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545db3fac_0_4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a545db3fac_0_4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545db3fac_0_4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545db3fac_0_4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94500" y="552775"/>
            <a:ext cx="8955000" cy="24885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es" sz="3000">
                <a:solidFill>
                  <a:srgbClr val="1D2125"/>
                </a:solidFill>
                <a:highlight>
                  <a:srgbClr val="F8F9FA"/>
                </a:highlight>
              </a:rPr>
              <a:t>PROCESADORES DE LA GAMA INTEL. </a:t>
            </a:r>
            <a:endParaRPr sz="3000">
              <a:solidFill>
                <a:srgbClr val="1D2125"/>
              </a:solidFill>
              <a:highlight>
                <a:srgbClr val="F8F9FA"/>
              </a:highlight>
            </a:endParaRPr>
          </a:p>
          <a:p>
            <a:pPr indent="0" lvl="0" marL="0" rtl="0" algn="ctr">
              <a:lnSpc>
                <a:spcPct val="115000"/>
              </a:lnSpc>
              <a:spcBef>
                <a:spcPts val="0"/>
              </a:spcBef>
              <a:spcAft>
                <a:spcPts val="0"/>
              </a:spcAft>
              <a:buClr>
                <a:schemeClr val="dk1"/>
              </a:buClr>
              <a:buSzPts val="1100"/>
              <a:buFont typeface="Arial"/>
              <a:buNone/>
            </a:pPr>
            <a:r>
              <a:rPr lang="es" sz="3000">
                <a:solidFill>
                  <a:srgbClr val="1D2125"/>
                </a:solidFill>
                <a:highlight>
                  <a:srgbClr val="F8F9FA"/>
                </a:highlight>
              </a:rPr>
              <a:t>ANÁLISIS DE TIPOS DE MICROPROCESADORES ACTUALES</a:t>
            </a:r>
            <a:endParaRPr sz="30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770"/>
              <a:buFont typeface="Arial"/>
              <a:buNone/>
            </a:pPr>
            <a:r>
              <a:t/>
            </a:r>
            <a:endParaRPr b="1" sz="2000">
              <a:latin typeface="Arial"/>
              <a:ea typeface="Arial"/>
              <a:cs typeface="Arial"/>
              <a:sym typeface="Arial"/>
            </a:endParaRPr>
          </a:p>
          <a:p>
            <a:pPr indent="0" lvl="0" marL="0" rtl="0" algn="l">
              <a:lnSpc>
                <a:spcPct val="95000"/>
              </a:lnSpc>
              <a:spcBef>
                <a:spcPts val="0"/>
              </a:spcBef>
              <a:spcAft>
                <a:spcPts val="0"/>
              </a:spcAft>
              <a:buClr>
                <a:schemeClr val="dk1"/>
              </a:buClr>
              <a:buSzPts val="770"/>
              <a:buFont typeface="Arial"/>
              <a:buNone/>
            </a:pPr>
            <a:r>
              <a:rPr b="1" lang="es" sz="2000">
                <a:latin typeface="Arial"/>
                <a:ea typeface="Arial"/>
                <a:cs typeface="Arial"/>
                <a:sym typeface="Arial"/>
              </a:rPr>
              <a:t>Francisco Bueno Espinosa</a:t>
            </a:r>
            <a:endParaRPr b="1" sz="2000">
              <a:latin typeface="Arial"/>
              <a:ea typeface="Arial"/>
              <a:cs typeface="Arial"/>
              <a:sym typeface="Arial"/>
            </a:endParaRPr>
          </a:p>
          <a:p>
            <a:pPr indent="0" lvl="0" marL="0" rtl="0" algn="l">
              <a:lnSpc>
                <a:spcPct val="95000"/>
              </a:lnSpc>
              <a:spcBef>
                <a:spcPts val="0"/>
              </a:spcBef>
              <a:spcAft>
                <a:spcPts val="0"/>
              </a:spcAft>
              <a:buClr>
                <a:schemeClr val="dk1"/>
              </a:buClr>
              <a:buSzPts val="770"/>
              <a:buFont typeface="Arial"/>
              <a:buNone/>
            </a:pPr>
            <a:r>
              <a:rPr b="1" lang="es" sz="2000">
                <a:latin typeface="Arial"/>
                <a:ea typeface="Arial"/>
                <a:cs typeface="Arial"/>
                <a:sym typeface="Arial"/>
              </a:rPr>
              <a:t>Rafael Bueno Espinosa</a:t>
            </a:r>
            <a:endParaRPr sz="256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700">
                <a:latin typeface="Arial"/>
                <a:ea typeface="Arial"/>
                <a:cs typeface="Arial"/>
                <a:sym typeface="Arial"/>
              </a:rPr>
              <a:t>El primer procesador Pentium fue lanzado en marzo de 1993. Fue conocido como el Intel Pentium 1 o 60 debido a que la frecuencia que tenía era de 60 MHz y era mononúcleo.</a:t>
            </a:r>
            <a:endParaRPr b="1" sz="1700">
              <a:latin typeface="Arial"/>
              <a:ea typeface="Arial"/>
              <a:cs typeface="Arial"/>
              <a:sym typeface="Arial"/>
            </a:endParaRPr>
          </a:p>
          <a:p>
            <a:pPr indent="0" lvl="0" marL="0" rtl="0" algn="just">
              <a:spcBef>
                <a:spcPts val="0"/>
              </a:spcBef>
              <a:spcAft>
                <a:spcPts val="0"/>
              </a:spcAft>
              <a:buNone/>
            </a:pPr>
            <a:r>
              <a:rPr b="1" lang="es" sz="1700">
                <a:latin typeface="Arial"/>
                <a:ea typeface="Arial"/>
                <a:cs typeface="Arial"/>
                <a:sym typeface="Arial"/>
              </a:rPr>
              <a:t>Está orientado a usuarios que buscan un equilibrio entre rendimiento y coste, siendo adecuados para tareas informáticas básicas y multimedia y procesamiento de textos. </a:t>
            </a:r>
            <a:endParaRPr b="1" sz="1700">
              <a:latin typeface="Arial"/>
              <a:ea typeface="Arial"/>
              <a:cs typeface="Arial"/>
              <a:sym typeface="Arial"/>
            </a:endParaRPr>
          </a:p>
          <a:p>
            <a:pPr indent="0" lvl="0" marL="0" rtl="0" algn="just">
              <a:spcBef>
                <a:spcPts val="0"/>
              </a:spcBef>
              <a:spcAft>
                <a:spcPts val="0"/>
              </a:spcAft>
              <a:buNone/>
            </a:pPr>
            <a:r>
              <a:t/>
            </a:r>
            <a:endParaRPr b="1" sz="1700">
              <a:latin typeface="Arial"/>
              <a:ea typeface="Arial"/>
              <a:cs typeface="Arial"/>
              <a:sym typeface="Arial"/>
            </a:endParaRPr>
          </a:p>
          <a:p>
            <a:pPr indent="0" lvl="0" marL="0" rtl="0" algn="just">
              <a:spcBef>
                <a:spcPts val="0"/>
              </a:spcBef>
              <a:spcAft>
                <a:spcPts val="0"/>
              </a:spcAft>
              <a:buNone/>
            </a:pPr>
            <a:r>
              <a:rPr b="1" lang="es" sz="1700">
                <a:latin typeface="Arial"/>
                <a:ea typeface="Arial"/>
                <a:cs typeface="Arial"/>
                <a:sym typeface="Arial"/>
              </a:rPr>
              <a:t>Suelen tener múltiples núcleos, pero en menor número en comparación con las líneas más avanzadas, como los Core i3, i5, i7 e i9.</a:t>
            </a:r>
            <a:endParaRPr b="1" sz="1700">
              <a:highlight>
                <a:srgbClr val="FFFFFF"/>
              </a:highlight>
              <a:latin typeface="Arial"/>
              <a:ea typeface="Arial"/>
              <a:cs typeface="Arial"/>
              <a:sym typeface="Arial"/>
            </a:endParaRPr>
          </a:p>
        </p:txBody>
      </p:sp>
      <p:sp>
        <p:nvSpPr>
          <p:cNvPr id="144" name="Google Shape;144;p22"/>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3</a:t>
            </a:r>
            <a:r>
              <a:rPr lang="es" sz="3040"/>
              <a:t>- PROCESADOR PENTIUM</a:t>
            </a:r>
            <a:endParaRPr b="1" sz="304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700">
                <a:highlight>
                  <a:srgbClr val="FFFFFF"/>
                </a:highlight>
                <a:latin typeface="Arial"/>
                <a:ea typeface="Arial"/>
                <a:cs typeface="Arial"/>
                <a:sym typeface="Arial"/>
              </a:rPr>
              <a:t>Ejemplo:</a:t>
            </a:r>
            <a:endParaRPr b="1" sz="1700">
              <a:highlight>
                <a:srgbClr val="FFFFFF"/>
              </a:highlight>
              <a:latin typeface="Arial"/>
              <a:ea typeface="Arial"/>
              <a:cs typeface="Arial"/>
              <a:sym typeface="Arial"/>
            </a:endParaRPr>
          </a:p>
          <a:p>
            <a:pPr indent="-336550" lvl="0" marL="457200" rtl="0" algn="just">
              <a:spcBef>
                <a:spcPts val="1000"/>
              </a:spcBef>
              <a:spcAft>
                <a:spcPts val="0"/>
              </a:spcAft>
              <a:buSzPts val="1700"/>
              <a:buFont typeface="Arial"/>
              <a:buChar char="●"/>
            </a:pPr>
            <a:r>
              <a:rPr b="1" lang="es" sz="1700">
                <a:highlight>
                  <a:srgbClr val="FFFFFF"/>
                </a:highlight>
                <a:latin typeface="Arial"/>
                <a:ea typeface="Arial"/>
                <a:cs typeface="Arial"/>
                <a:sym typeface="Arial"/>
              </a:rPr>
              <a:t>Intel Pentium Gold G6400:</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Núcleos: 2</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Hilos: 4</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Frecuencia Base: 4.0 GHz</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Gráficos Integrados: Intel UHD Graphics 610</a:t>
            </a:r>
            <a:endParaRPr b="1" sz="1700">
              <a:highlight>
                <a:srgbClr val="FFFFFF"/>
              </a:highlight>
              <a:latin typeface="Arial"/>
              <a:ea typeface="Arial"/>
              <a:cs typeface="Arial"/>
              <a:sym typeface="Arial"/>
            </a:endParaRPr>
          </a:p>
          <a:p>
            <a:pPr indent="-355600" lvl="0" marL="457200" rtl="0" algn="just">
              <a:spcBef>
                <a:spcPts val="0"/>
              </a:spcBef>
              <a:spcAft>
                <a:spcPts val="0"/>
              </a:spcAft>
              <a:buSzPts val="2000"/>
              <a:buFont typeface="Arial"/>
              <a:buChar char="●"/>
            </a:pPr>
            <a:r>
              <a:rPr b="1" lang="es" sz="1700">
                <a:highlight>
                  <a:srgbClr val="FFFFFF"/>
                </a:highlight>
                <a:latin typeface="Arial"/>
                <a:ea typeface="Arial"/>
                <a:cs typeface="Arial"/>
                <a:sym typeface="Arial"/>
              </a:rPr>
              <a:t>Fecha de salida: 2020</a:t>
            </a:r>
            <a:r>
              <a:rPr b="1" lang="es" sz="2000">
                <a:highlight>
                  <a:srgbClr val="FFFFFF"/>
                </a:highlight>
                <a:latin typeface="Arial"/>
                <a:ea typeface="Arial"/>
                <a:cs typeface="Arial"/>
                <a:sym typeface="Arial"/>
              </a:rPr>
              <a:t>.</a:t>
            </a:r>
            <a:endParaRPr b="1" sz="2000">
              <a:highlight>
                <a:srgbClr val="FFFFFF"/>
              </a:highlight>
              <a:latin typeface="Arial"/>
              <a:ea typeface="Arial"/>
              <a:cs typeface="Arial"/>
              <a:sym typeface="Arial"/>
            </a:endParaRPr>
          </a:p>
          <a:p>
            <a:pPr indent="0" lvl="0" marL="0" rtl="0" algn="just">
              <a:spcBef>
                <a:spcPts val="0"/>
              </a:spcBef>
              <a:spcAft>
                <a:spcPts val="0"/>
              </a:spcAft>
              <a:buNone/>
            </a:pPr>
            <a:r>
              <a:t/>
            </a:r>
            <a:endParaRPr b="1" sz="2000">
              <a:solidFill>
                <a:schemeClr val="dk1"/>
              </a:solidFill>
              <a:highlight>
                <a:srgbClr val="FFFFFF"/>
              </a:highlight>
            </a:endParaRPr>
          </a:p>
        </p:txBody>
      </p:sp>
      <p:sp>
        <p:nvSpPr>
          <p:cNvPr id="150" name="Google Shape;150;p23"/>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3- PROCESADOR PENTIUM</a:t>
            </a:r>
            <a:endParaRPr b="1" sz="3040"/>
          </a:p>
        </p:txBody>
      </p:sp>
      <p:pic>
        <p:nvPicPr>
          <p:cNvPr id="151" name="Google Shape;151;p23"/>
          <p:cNvPicPr preferRelativeResize="0"/>
          <p:nvPr/>
        </p:nvPicPr>
        <p:blipFill rotWithShape="1">
          <a:blip r:embed="rId3">
            <a:alphaModFix/>
          </a:blip>
          <a:srcRect b="0" l="0" r="5802" t="0"/>
          <a:stretch/>
        </p:blipFill>
        <p:spPr>
          <a:xfrm>
            <a:off x="6420625" y="2571750"/>
            <a:ext cx="1905000" cy="1990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latin typeface="Arial"/>
                <a:ea typeface="Arial"/>
                <a:cs typeface="Arial"/>
                <a:sym typeface="Arial"/>
              </a:rPr>
              <a:t>El primer procesador Celeron de Intel fue lanzado en abril de 1998. Su nombre específico fue Celeron 266,un procesador mononúcleo  cuya velocidad de reloj era de 266MHz.</a:t>
            </a:r>
            <a:endParaRPr b="1" sz="1700">
              <a:latin typeface="Arial"/>
              <a:ea typeface="Arial"/>
              <a:cs typeface="Arial"/>
              <a:sym typeface="Arial"/>
            </a:endParaRPr>
          </a:p>
          <a:p>
            <a:pPr indent="0" lvl="0" marL="0" rtl="0" algn="l">
              <a:spcBef>
                <a:spcPts val="0"/>
              </a:spcBef>
              <a:spcAft>
                <a:spcPts val="0"/>
              </a:spcAft>
              <a:buNone/>
            </a:pPr>
            <a:r>
              <a:rPr b="1" lang="es" sz="1700">
                <a:latin typeface="Arial"/>
                <a:ea typeface="Arial"/>
                <a:cs typeface="Arial"/>
                <a:sym typeface="Arial"/>
              </a:rPr>
              <a:t>Son procesadores de bajo coste y consumo que no suelen necesitar de una refrigeración activa.</a:t>
            </a:r>
            <a:endParaRPr b="1" sz="1700">
              <a:highlight>
                <a:srgbClr val="FFFFFF"/>
              </a:highlight>
              <a:latin typeface="Arial"/>
              <a:ea typeface="Arial"/>
              <a:cs typeface="Arial"/>
              <a:sym typeface="Arial"/>
            </a:endParaRPr>
          </a:p>
          <a:p>
            <a:pPr indent="0" lvl="0" marL="0" rtl="0" algn="just">
              <a:spcBef>
                <a:spcPts val="1200"/>
              </a:spcBef>
              <a:spcAft>
                <a:spcPts val="0"/>
              </a:spcAft>
              <a:buNone/>
            </a:pPr>
            <a:r>
              <a:rPr b="1" lang="es" sz="1700">
                <a:highlight>
                  <a:srgbClr val="FFFFFF"/>
                </a:highlight>
                <a:latin typeface="Arial"/>
                <a:ea typeface="Arial"/>
                <a:cs typeface="Arial"/>
                <a:sym typeface="Arial"/>
              </a:rPr>
              <a:t>Están diseñados para entregar un rendimiento aceptable en equipos asequibles de nivel básico, es decir, </a:t>
            </a:r>
            <a:r>
              <a:rPr b="1" lang="es" sz="1700">
                <a:latin typeface="Arial"/>
                <a:ea typeface="Arial"/>
                <a:cs typeface="Arial"/>
                <a:sym typeface="Arial"/>
              </a:rPr>
              <a:t>dirigidos a tareas informáticas básicas y actividades cotidianas.</a:t>
            </a:r>
            <a:endParaRPr b="1" sz="1700">
              <a:highlight>
                <a:srgbClr val="FFFFFF"/>
              </a:highlight>
              <a:latin typeface="Arial"/>
              <a:ea typeface="Arial"/>
              <a:cs typeface="Arial"/>
              <a:sym typeface="Arial"/>
            </a:endParaRPr>
          </a:p>
        </p:txBody>
      </p:sp>
      <p:sp>
        <p:nvSpPr>
          <p:cNvPr id="157" name="Google Shape;157;p24"/>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4</a:t>
            </a:r>
            <a:r>
              <a:rPr lang="es" sz="3040"/>
              <a:t>- PROCESADOR CELERON</a:t>
            </a:r>
            <a:endParaRPr b="1" sz="304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700">
                <a:highlight>
                  <a:srgbClr val="FFFFFF"/>
                </a:highlight>
                <a:latin typeface="Arial"/>
                <a:ea typeface="Arial"/>
                <a:cs typeface="Arial"/>
                <a:sym typeface="Arial"/>
              </a:rPr>
              <a:t>Ejemplo:</a:t>
            </a:r>
            <a:endParaRPr b="1" sz="1700">
              <a:highlight>
                <a:srgbClr val="FFFFFF"/>
              </a:highlight>
              <a:latin typeface="Arial"/>
              <a:ea typeface="Arial"/>
              <a:cs typeface="Arial"/>
              <a:sym typeface="Arial"/>
            </a:endParaRPr>
          </a:p>
          <a:p>
            <a:pPr indent="-336550" lvl="0" marL="457200" rtl="0" algn="just">
              <a:spcBef>
                <a:spcPts val="1000"/>
              </a:spcBef>
              <a:spcAft>
                <a:spcPts val="0"/>
              </a:spcAft>
              <a:buSzPts val="1700"/>
              <a:buFont typeface="Arial"/>
              <a:buChar char="●"/>
            </a:pPr>
            <a:r>
              <a:rPr b="1" lang="es" sz="1700">
                <a:highlight>
                  <a:srgbClr val="FFFFFF"/>
                </a:highlight>
                <a:latin typeface="Arial"/>
                <a:ea typeface="Arial"/>
                <a:cs typeface="Arial"/>
                <a:sym typeface="Arial"/>
              </a:rPr>
              <a:t>Intel Celeron G5920:</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Núcleos: 2</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Hilos: 2</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Frecuencia Base: 3.5 GHz</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Gráficos Integrados: Intel UHD Graphics 610</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Fecha de salida 2020</a:t>
            </a:r>
            <a:endParaRPr b="1" sz="1700">
              <a:highlight>
                <a:srgbClr val="FFFFFF"/>
              </a:highlight>
              <a:latin typeface="Arial"/>
              <a:ea typeface="Arial"/>
              <a:cs typeface="Arial"/>
              <a:sym typeface="Arial"/>
            </a:endParaRPr>
          </a:p>
        </p:txBody>
      </p:sp>
      <p:sp>
        <p:nvSpPr>
          <p:cNvPr id="163" name="Google Shape;163;p25"/>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4- PROCESADOR CELERON</a:t>
            </a:r>
            <a:endParaRPr b="1" sz="3040"/>
          </a:p>
        </p:txBody>
      </p:sp>
      <p:pic>
        <p:nvPicPr>
          <p:cNvPr id="164" name="Google Shape;164;p25"/>
          <p:cNvPicPr preferRelativeResize="0"/>
          <p:nvPr/>
        </p:nvPicPr>
        <p:blipFill>
          <a:blip r:embed="rId3">
            <a:alphaModFix/>
          </a:blip>
          <a:stretch>
            <a:fillRect/>
          </a:stretch>
        </p:blipFill>
        <p:spPr>
          <a:xfrm>
            <a:off x="6760750" y="2571750"/>
            <a:ext cx="1724025" cy="1933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idx="1" type="body"/>
          </p:nvPr>
        </p:nvSpPr>
        <p:spPr>
          <a:xfrm>
            <a:off x="727650" y="2238775"/>
            <a:ext cx="7688700" cy="22611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Los procesadores de Celeron son menos potentes que los procesadores de Pentium.</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Los procesadores de Celeron son menos costosos que los procesadores de Pentium.</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Los procesadores de Pentium son mejores para las tareas de ofimática y la edición de videos.</a:t>
            </a:r>
            <a:endParaRPr b="1" sz="1700">
              <a:highlight>
                <a:srgbClr val="FFFFFF"/>
              </a:highlight>
              <a:latin typeface="Arial"/>
              <a:ea typeface="Arial"/>
              <a:cs typeface="Arial"/>
              <a:sym typeface="Arial"/>
            </a:endParaRPr>
          </a:p>
          <a:p>
            <a:pPr indent="0" lvl="0" marL="457200" rtl="0" algn="just">
              <a:spcBef>
                <a:spcPts val="0"/>
              </a:spcBef>
              <a:spcAft>
                <a:spcPts val="0"/>
              </a:spcAft>
              <a:buNone/>
            </a:pPr>
            <a:r>
              <a:t/>
            </a:r>
            <a:endParaRPr sz="1350">
              <a:solidFill>
                <a:srgbClr val="000000"/>
              </a:solidFill>
              <a:highlight>
                <a:srgbClr val="FFFFFF"/>
              </a:highlight>
              <a:latin typeface="Arial"/>
              <a:ea typeface="Arial"/>
              <a:cs typeface="Arial"/>
              <a:sym typeface="Arial"/>
            </a:endParaRPr>
          </a:p>
          <a:p>
            <a:pPr indent="0" lvl="0" marL="0" rtl="0" algn="just">
              <a:spcBef>
                <a:spcPts val="0"/>
              </a:spcBef>
              <a:spcAft>
                <a:spcPts val="0"/>
              </a:spcAft>
              <a:buNone/>
            </a:pPr>
            <a:r>
              <a:t/>
            </a:r>
            <a:endParaRPr sz="1350">
              <a:solidFill>
                <a:srgbClr val="000000"/>
              </a:solidFill>
              <a:highlight>
                <a:srgbClr val="FFFFFF"/>
              </a:highlight>
              <a:latin typeface="Arial"/>
              <a:ea typeface="Arial"/>
              <a:cs typeface="Arial"/>
              <a:sym typeface="Arial"/>
            </a:endParaRPr>
          </a:p>
        </p:txBody>
      </p:sp>
      <p:sp>
        <p:nvSpPr>
          <p:cNvPr id="170" name="Google Shape;170;p26"/>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4- PROCESADOR PENTIUM VS PROCESADOR CELERON (DIFERENCIAS)</a:t>
            </a:r>
            <a:endParaRPr b="1" sz="304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700">
                <a:latin typeface="Arial"/>
                <a:ea typeface="Arial"/>
                <a:cs typeface="Arial"/>
                <a:sym typeface="Arial"/>
              </a:rPr>
              <a:t>El primer procesador Intel Atom lanzado en abril de 2008 fue el Intel Atom N270, mononúcleo y con velocidad de reloj de 1.60GHz y bajo consumo de energía.</a:t>
            </a:r>
            <a:endParaRPr b="1" sz="1700">
              <a:latin typeface="Arial"/>
              <a:ea typeface="Arial"/>
              <a:cs typeface="Arial"/>
              <a:sym typeface="Arial"/>
            </a:endParaRPr>
          </a:p>
          <a:p>
            <a:pPr indent="0" lvl="0" marL="0" rtl="0" algn="just">
              <a:spcBef>
                <a:spcPts val="0"/>
              </a:spcBef>
              <a:spcAft>
                <a:spcPts val="0"/>
              </a:spcAft>
              <a:buNone/>
            </a:pPr>
            <a:r>
              <a:t/>
            </a:r>
            <a:endParaRPr sz="1700">
              <a:latin typeface="Arial"/>
              <a:ea typeface="Arial"/>
              <a:cs typeface="Arial"/>
              <a:sym typeface="Arial"/>
            </a:endParaRPr>
          </a:p>
          <a:p>
            <a:pPr indent="0" lvl="0" marL="0" rtl="0" algn="just">
              <a:spcBef>
                <a:spcPts val="0"/>
              </a:spcBef>
              <a:spcAft>
                <a:spcPts val="0"/>
              </a:spcAft>
              <a:buNone/>
            </a:pPr>
            <a:r>
              <a:rPr b="1" lang="es" sz="1700">
                <a:latin typeface="Arial"/>
                <a:ea typeface="Arial"/>
                <a:cs typeface="Arial"/>
                <a:sym typeface="Arial"/>
              </a:rPr>
              <a:t>Diseñado para dispositivos de bajo consumo de energía, como netbooks o tabletas. Debido a su eficiencia en consumo de energía son adecuados para dispositivos portátiles.</a:t>
            </a:r>
            <a:endParaRPr b="1" sz="1700">
              <a:latin typeface="Arial"/>
              <a:ea typeface="Arial"/>
              <a:cs typeface="Arial"/>
              <a:sym typeface="Arial"/>
            </a:endParaRPr>
          </a:p>
          <a:p>
            <a:pPr indent="0" lvl="0" marL="0" rtl="0" algn="just">
              <a:spcBef>
                <a:spcPts val="0"/>
              </a:spcBef>
              <a:spcAft>
                <a:spcPts val="0"/>
              </a:spcAft>
              <a:buNone/>
            </a:pPr>
            <a:r>
              <a:t/>
            </a:r>
            <a:endParaRPr b="1" sz="2000">
              <a:solidFill>
                <a:schemeClr val="dk1"/>
              </a:solidFill>
            </a:endParaRPr>
          </a:p>
          <a:p>
            <a:pPr indent="0" lvl="0" marL="0" rtl="0" algn="just">
              <a:spcBef>
                <a:spcPts val="0"/>
              </a:spcBef>
              <a:spcAft>
                <a:spcPts val="0"/>
              </a:spcAft>
              <a:buNone/>
            </a:pPr>
            <a:r>
              <a:t/>
            </a:r>
            <a:endParaRPr b="1" sz="2000">
              <a:solidFill>
                <a:schemeClr val="dk1"/>
              </a:solidFill>
              <a:highlight>
                <a:srgbClr val="FFFFFF"/>
              </a:highlight>
            </a:endParaRPr>
          </a:p>
        </p:txBody>
      </p:sp>
      <p:sp>
        <p:nvSpPr>
          <p:cNvPr id="176" name="Google Shape;176;p27"/>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5</a:t>
            </a:r>
            <a:r>
              <a:rPr lang="es" sz="3040"/>
              <a:t>- PROCESADOR ATOM</a:t>
            </a:r>
            <a:endParaRPr b="1" sz="304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idx="1" type="body"/>
          </p:nvPr>
        </p:nvSpPr>
        <p:spPr>
          <a:xfrm>
            <a:off x="727650" y="19189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700">
                <a:highlight>
                  <a:srgbClr val="FFFFFF"/>
                </a:highlight>
                <a:latin typeface="Arial"/>
                <a:ea typeface="Arial"/>
                <a:cs typeface="Arial"/>
                <a:sym typeface="Arial"/>
              </a:rPr>
              <a:t>Ejemplo:</a:t>
            </a:r>
            <a:endParaRPr b="1" sz="1700">
              <a:highlight>
                <a:srgbClr val="FFFFFF"/>
              </a:highlight>
              <a:latin typeface="Arial"/>
              <a:ea typeface="Arial"/>
              <a:cs typeface="Arial"/>
              <a:sym typeface="Arial"/>
            </a:endParaRPr>
          </a:p>
          <a:p>
            <a:pPr indent="-336550" lvl="0" marL="457200" rtl="0" algn="just">
              <a:spcBef>
                <a:spcPts val="1000"/>
              </a:spcBef>
              <a:spcAft>
                <a:spcPts val="0"/>
              </a:spcAft>
              <a:buSzPts val="1700"/>
              <a:buFont typeface="Arial"/>
              <a:buChar char="●"/>
            </a:pPr>
            <a:r>
              <a:rPr b="1" lang="es" sz="1700">
                <a:highlight>
                  <a:srgbClr val="FFFFFF"/>
                </a:highlight>
                <a:latin typeface="Arial"/>
                <a:ea typeface="Arial"/>
                <a:cs typeface="Arial"/>
                <a:sym typeface="Arial"/>
              </a:rPr>
              <a:t>Número de modelo: Intel Atom x5-Z8350</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Arquitectura: Airmont (Cherry Trail)</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Núcleos: 4 núcleos</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Hilos: 4 hilos</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Frecuencia base: 1.44 GHz</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Frecuencia máxima: 1.92 GHz</a:t>
            </a:r>
            <a:endParaRPr b="1" sz="1700">
              <a:highlight>
                <a:srgbClr val="FFFFFF"/>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rgbClr val="FFFFFF"/>
                </a:highlight>
                <a:latin typeface="Arial"/>
                <a:ea typeface="Arial"/>
                <a:cs typeface="Arial"/>
                <a:sym typeface="Arial"/>
              </a:rPr>
              <a:t>Caché: 2 MB de caché Intel Smart Cache</a:t>
            </a:r>
            <a:endParaRPr b="1" sz="1700">
              <a:highlight>
                <a:srgbClr val="FFFFFF"/>
              </a:highlight>
              <a:latin typeface="Arial"/>
              <a:ea typeface="Arial"/>
              <a:cs typeface="Arial"/>
              <a:sym typeface="Arial"/>
            </a:endParaRPr>
          </a:p>
          <a:p>
            <a:pPr indent="0" lvl="0" marL="457200" rtl="0" algn="just">
              <a:spcBef>
                <a:spcPts val="0"/>
              </a:spcBef>
              <a:spcAft>
                <a:spcPts val="0"/>
              </a:spcAft>
              <a:buNone/>
            </a:pPr>
            <a:r>
              <a:t/>
            </a:r>
            <a:endParaRPr b="1" sz="1700">
              <a:solidFill>
                <a:schemeClr val="dk1"/>
              </a:solidFill>
              <a:highlight>
                <a:srgbClr val="FFFFFF"/>
              </a:highlight>
            </a:endParaRPr>
          </a:p>
        </p:txBody>
      </p:sp>
      <p:sp>
        <p:nvSpPr>
          <p:cNvPr id="182" name="Google Shape;182;p28"/>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5</a:t>
            </a:r>
            <a:r>
              <a:rPr lang="es" sz="3040"/>
              <a:t>- PROCESADOR ATOM</a:t>
            </a:r>
            <a:endParaRPr b="1" sz="3040"/>
          </a:p>
        </p:txBody>
      </p:sp>
      <p:pic>
        <p:nvPicPr>
          <p:cNvPr id="183" name="Google Shape;183;p28"/>
          <p:cNvPicPr preferRelativeResize="0"/>
          <p:nvPr/>
        </p:nvPicPr>
        <p:blipFill>
          <a:blip r:embed="rId3">
            <a:alphaModFix/>
          </a:blip>
          <a:stretch>
            <a:fillRect/>
          </a:stretch>
        </p:blipFill>
        <p:spPr>
          <a:xfrm>
            <a:off x="6136100" y="2571750"/>
            <a:ext cx="2200275" cy="2200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highlight>
                  <a:srgbClr val="FFFFFF"/>
                </a:highlight>
                <a:latin typeface="Arial"/>
                <a:ea typeface="Arial"/>
                <a:cs typeface="Arial"/>
                <a:sym typeface="Arial"/>
              </a:rPr>
              <a:t>Se trata de un tipo de Intel Core específicamente diseñados para dispositivos </a:t>
            </a:r>
            <a:r>
              <a:rPr b="1" lang="es" sz="1700">
                <a:highlight>
                  <a:srgbClr val="FFFFFF"/>
                </a:highlight>
                <a:latin typeface="Arial"/>
                <a:ea typeface="Arial"/>
                <a:cs typeface="Arial"/>
                <a:sym typeface="Arial"/>
              </a:rPr>
              <a:t>móviles</a:t>
            </a:r>
            <a:r>
              <a:rPr b="1" lang="es" sz="1700">
                <a:highlight>
                  <a:srgbClr val="FFFFFF"/>
                </a:highlight>
                <a:latin typeface="Arial"/>
                <a:ea typeface="Arial"/>
                <a:cs typeface="Arial"/>
                <a:sym typeface="Arial"/>
              </a:rPr>
              <a:t>, como laptops y tabletas.</a:t>
            </a:r>
            <a:endParaRPr b="1" sz="1700">
              <a:highlight>
                <a:srgbClr val="FFFFFF"/>
              </a:highlight>
              <a:latin typeface="Arial"/>
              <a:ea typeface="Arial"/>
              <a:cs typeface="Arial"/>
              <a:sym typeface="Arial"/>
            </a:endParaRPr>
          </a:p>
          <a:p>
            <a:pPr indent="0" lvl="0" marL="0" rtl="0" algn="just">
              <a:spcBef>
                <a:spcPts val="1200"/>
              </a:spcBef>
              <a:spcAft>
                <a:spcPts val="0"/>
              </a:spcAft>
              <a:buNone/>
            </a:pPr>
            <a:r>
              <a:rPr b="1" lang="es" sz="1700">
                <a:latin typeface="Arial"/>
                <a:ea typeface="Arial"/>
                <a:cs typeface="Arial"/>
                <a:sym typeface="Arial"/>
              </a:rPr>
              <a:t>Ofrecen un equilibrio entre rendimiento y eficiencia energética, permitiendo que los dispositivos sean potentes y portátiles al mismo tiempo</a:t>
            </a:r>
            <a:r>
              <a:rPr b="1" lang="es" sz="2000">
                <a:solidFill>
                  <a:schemeClr val="dk1"/>
                </a:solidFill>
              </a:rPr>
              <a:t>. </a:t>
            </a:r>
            <a:endParaRPr b="1" sz="2000">
              <a:solidFill>
                <a:schemeClr val="dk1"/>
              </a:solidFill>
            </a:endParaRPr>
          </a:p>
          <a:p>
            <a:pPr indent="0" lvl="0" marL="0" rtl="0" algn="just">
              <a:spcBef>
                <a:spcPts val="0"/>
              </a:spcBef>
              <a:spcAft>
                <a:spcPts val="0"/>
              </a:spcAft>
              <a:buNone/>
            </a:pPr>
            <a:r>
              <a:t/>
            </a:r>
            <a:endParaRPr b="1" sz="2000">
              <a:solidFill>
                <a:schemeClr val="dk1"/>
              </a:solidFill>
            </a:endParaRPr>
          </a:p>
        </p:txBody>
      </p:sp>
      <p:sp>
        <p:nvSpPr>
          <p:cNvPr id="189" name="Google Shape;189;p29"/>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6</a:t>
            </a:r>
            <a:r>
              <a:rPr lang="es" sz="3040"/>
              <a:t>- PROCESADOR INTEL CORE MOBILE </a:t>
            </a:r>
            <a:br>
              <a:rPr lang="es" sz="3040"/>
            </a:br>
            <a:endParaRPr b="1" sz="304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idx="1" type="body"/>
          </p:nvPr>
        </p:nvSpPr>
        <p:spPr>
          <a:xfrm>
            <a:off x="727650" y="17026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latin typeface="Arial"/>
                <a:ea typeface="Arial"/>
                <a:cs typeface="Arial"/>
                <a:sym typeface="Arial"/>
              </a:rPr>
              <a:t>Ejemplo:</a:t>
            </a:r>
            <a:endParaRPr b="1" sz="1700">
              <a:latin typeface="Arial"/>
              <a:ea typeface="Arial"/>
              <a:cs typeface="Arial"/>
              <a:sym typeface="Arial"/>
            </a:endParaRPr>
          </a:p>
          <a:p>
            <a:pPr indent="-336550" lvl="0" marL="457200" rtl="0" algn="just">
              <a:spcBef>
                <a:spcPts val="1200"/>
              </a:spcBef>
              <a:spcAft>
                <a:spcPts val="0"/>
              </a:spcAft>
              <a:buSzPts val="1700"/>
              <a:buFont typeface="Arial"/>
              <a:buChar char="●"/>
            </a:pPr>
            <a:r>
              <a:rPr b="1" lang="es" sz="1700">
                <a:highlight>
                  <a:schemeClr val="lt1"/>
                </a:highlight>
                <a:latin typeface="Arial"/>
                <a:ea typeface="Arial"/>
                <a:cs typeface="Arial"/>
                <a:sym typeface="Arial"/>
              </a:rPr>
              <a:t>Número de modelo: Intel Core i7-1165G7</a:t>
            </a:r>
            <a:endParaRPr b="1" sz="1700">
              <a:highlight>
                <a:schemeClr val="lt1"/>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chemeClr val="lt1"/>
                </a:highlight>
                <a:latin typeface="Arial"/>
                <a:ea typeface="Arial"/>
                <a:cs typeface="Arial"/>
                <a:sym typeface="Arial"/>
              </a:rPr>
              <a:t>Núcleos y Hilos: 4 núcleos, 8 hilos (compatible con tecnología Hyper-Threading).</a:t>
            </a:r>
            <a:endParaRPr b="1" sz="1700">
              <a:highlight>
                <a:schemeClr val="lt1"/>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chemeClr val="lt1"/>
                </a:highlight>
                <a:latin typeface="Arial"/>
                <a:ea typeface="Arial"/>
                <a:cs typeface="Arial"/>
                <a:sym typeface="Arial"/>
              </a:rPr>
              <a:t>Frecuencia de Reloj: Frecuencia base de 2.8 GHz, con una frecuencia turbo máxima de 4.7 GHz.</a:t>
            </a:r>
            <a:endParaRPr b="1" sz="1700">
              <a:highlight>
                <a:schemeClr val="lt1"/>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chemeClr val="lt1"/>
                </a:highlight>
                <a:latin typeface="Arial"/>
                <a:ea typeface="Arial"/>
                <a:cs typeface="Arial"/>
                <a:sym typeface="Arial"/>
              </a:rPr>
              <a:t>Caché: 12 MB Intel Smart Cache.</a:t>
            </a:r>
            <a:endParaRPr b="1" sz="1700">
              <a:highlight>
                <a:schemeClr val="lt1"/>
              </a:highlight>
              <a:latin typeface="Arial"/>
              <a:ea typeface="Arial"/>
              <a:cs typeface="Arial"/>
              <a:sym typeface="Arial"/>
            </a:endParaRPr>
          </a:p>
          <a:p>
            <a:pPr indent="-336550" lvl="0" marL="457200" rtl="0" algn="just">
              <a:spcBef>
                <a:spcPts val="0"/>
              </a:spcBef>
              <a:spcAft>
                <a:spcPts val="0"/>
              </a:spcAft>
              <a:buSzPts val="1700"/>
              <a:buFont typeface="Arial"/>
              <a:buChar char="●"/>
            </a:pPr>
            <a:r>
              <a:rPr b="1" lang="es" sz="1700">
                <a:highlight>
                  <a:schemeClr val="lt1"/>
                </a:highlight>
                <a:latin typeface="Arial"/>
                <a:ea typeface="Arial"/>
                <a:cs typeface="Arial"/>
                <a:sym typeface="Arial"/>
              </a:rPr>
              <a:t>Gráficos Integrados: Intel Iris Xe Graphics.</a:t>
            </a:r>
            <a:endParaRPr b="1" sz="1700">
              <a:highlight>
                <a:schemeClr val="lt1"/>
              </a:highlight>
              <a:latin typeface="Arial"/>
              <a:ea typeface="Arial"/>
              <a:cs typeface="Arial"/>
              <a:sym typeface="Arial"/>
            </a:endParaRPr>
          </a:p>
        </p:txBody>
      </p:sp>
      <p:sp>
        <p:nvSpPr>
          <p:cNvPr id="195" name="Google Shape;195;p30"/>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6- PROCESADOR INTEL CORE MOBILE</a:t>
            </a:r>
            <a:endParaRPr b="1" sz="3040"/>
          </a:p>
        </p:txBody>
      </p:sp>
      <p:pic>
        <p:nvPicPr>
          <p:cNvPr id="196" name="Google Shape;196;p30"/>
          <p:cNvPicPr preferRelativeResize="0"/>
          <p:nvPr/>
        </p:nvPicPr>
        <p:blipFill rotWithShape="1">
          <a:blip r:embed="rId3">
            <a:alphaModFix/>
          </a:blip>
          <a:srcRect b="0" l="3723" r="3889" t="9115"/>
          <a:stretch/>
        </p:blipFill>
        <p:spPr>
          <a:xfrm>
            <a:off x="6514300" y="3729350"/>
            <a:ext cx="2268650" cy="1303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es" sz="1700">
                <a:latin typeface="Arial"/>
                <a:ea typeface="Arial"/>
                <a:cs typeface="Arial"/>
                <a:sym typeface="Arial"/>
              </a:rPr>
              <a:t>Es una línea de procesadores fabricados por Intel, cuyo primer lanzamiento fue el </a:t>
            </a:r>
            <a:r>
              <a:rPr b="1" lang="es" sz="1700">
                <a:latin typeface="Arial"/>
                <a:ea typeface="Arial"/>
                <a:cs typeface="Arial"/>
                <a:sym typeface="Arial"/>
              </a:rPr>
              <a:t>Intel Core 2 Duo</a:t>
            </a:r>
            <a:r>
              <a:rPr b="1" lang="es" sz="1700">
                <a:latin typeface="Arial"/>
                <a:ea typeface="Arial"/>
                <a:cs typeface="Arial"/>
                <a:sym typeface="Arial"/>
              </a:rPr>
              <a:t> en el año 2006.</a:t>
            </a:r>
            <a:endParaRPr b="1" sz="1700">
              <a:latin typeface="Arial"/>
              <a:ea typeface="Arial"/>
              <a:cs typeface="Arial"/>
              <a:sym typeface="Arial"/>
            </a:endParaRPr>
          </a:p>
          <a:p>
            <a:pPr indent="0" lvl="0" marL="0" rtl="0" algn="l">
              <a:lnSpc>
                <a:spcPct val="105000"/>
              </a:lnSpc>
              <a:spcBef>
                <a:spcPts val="1200"/>
              </a:spcBef>
              <a:spcAft>
                <a:spcPts val="1200"/>
              </a:spcAft>
              <a:buNone/>
            </a:pPr>
            <a:r>
              <a:rPr b="1" lang="es" sz="1700">
                <a:latin typeface="Arial"/>
                <a:ea typeface="Arial"/>
                <a:cs typeface="Arial"/>
                <a:sym typeface="Arial"/>
              </a:rPr>
              <a:t>Ha habido varias generaciones de procesadores Intel Core, cada una introduciendo mejoras en términos de arquitectura, velocidad de reloj, eficiencia energética y características adicionales.</a:t>
            </a:r>
            <a:endParaRPr b="1" sz="1700">
              <a:latin typeface="Arial"/>
              <a:ea typeface="Arial"/>
              <a:cs typeface="Arial"/>
              <a:sym typeface="Arial"/>
            </a:endParaRPr>
          </a:p>
        </p:txBody>
      </p:sp>
      <p:sp>
        <p:nvSpPr>
          <p:cNvPr id="202" name="Google Shape;202;p31"/>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7</a:t>
            </a:r>
            <a:r>
              <a:rPr lang="es" sz="3040"/>
              <a:t>- PROCESADOR INTEL CORE</a:t>
            </a:r>
            <a:endParaRPr b="1" sz="304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650" y="9936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3000"/>
              <a:t>ÍNDICE</a:t>
            </a:r>
            <a:endParaRPr b="1" sz="3000"/>
          </a:p>
        </p:txBody>
      </p:sp>
      <p:sp>
        <p:nvSpPr>
          <p:cNvPr id="93" name="Google Shape;93;p14"/>
          <p:cNvSpPr txBox="1"/>
          <p:nvPr>
            <p:ph idx="1" type="body"/>
          </p:nvPr>
        </p:nvSpPr>
        <p:spPr>
          <a:xfrm>
            <a:off x="727650" y="1611650"/>
            <a:ext cx="8888400" cy="3659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s" sz="1716">
                <a:latin typeface="Arial"/>
                <a:ea typeface="Arial"/>
                <a:cs typeface="Arial"/>
                <a:sym typeface="Arial"/>
              </a:rPr>
              <a:t>1.Microprocesador								7.Procesador Intel Core</a:t>
            </a:r>
            <a:endParaRPr b="1" sz="1716">
              <a:latin typeface="Arial"/>
              <a:ea typeface="Arial"/>
              <a:cs typeface="Arial"/>
              <a:sym typeface="Arial"/>
            </a:endParaRPr>
          </a:p>
          <a:p>
            <a:pPr indent="0" lvl="0" marL="0" rtl="0" algn="l">
              <a:spcBef>
                <a:spcPts val="1200"/>
              </a:spcBef>
              <a:spcAft>
                <a:spcPts val="0"/>
              </a:spcAft>
              <a:buNone/>
            </a:pPr>
            <a:r>
              <a:rPr b="1" lang="es" sz="1716">
                <a:latin typeface="Arial"/>
                <a:ea typeface="Arial"/>
                <a:cs typeface="Arial"/>
                <a:sym typeface="Arial"/>
              </a:rPr>
              <a:t>2.Procesador Xeon								7.1.Procesador Intel Core i3</a:t>
            </a:r>
            <a:endParaRPr b="1" sz="1716">
              <a:latin typeface="Arial"/>
              <a:ea typeface="Arial"/>
              <a:cs typeface="Arial"/>
              <a:sym typeface="Arial"/>
            </a:endParaRPr>
          </a:p>
          <a:p>
            <a:pPr indent="0" lvl="0" marL="0" rtl="0" algn="l">
              <a:spcBef>
                <a:spcPts val="1200"/>
              </a:spcBef>
              <a:spcAft>
                <a:spcPts val="0"/>
              </a:spcAft>
              <a:buNone/>
            </a:pPr>
            <a:r>
              <a:rPr b="1" lang="es" sz="1716">
                <a:latin typeface="Arial"/>
                <a:ea typeface="Arial"/>
                <a:cs typeface="Arial"/>
                <a:sym typeface="Arial"/>
              </a:rPr>
              <a:t>2.1.Procesador Xeon E							7.2.</a:t>
            </a:r>
            <a:r>
              <a:rPr b="1" lang="es" sz="1716">
                <a:latin typeface="Arial"/>
                <a:ea typeface="Arial"/>
                <a:cs typeface="Arial"/>
                <a:sym typeface="Arial"/>
              </a:rPr>
              <a:t>Procesador Intel Core i5</a:t>
            </a:r>
            <a:endParaRPr b="1" sz="1716">
              <a:latin typeface="Arial"/>
              <a:ea typeface="Arial"/>
              <a:cs typeface="Arial"/>
              <a:sym typeface="Arial"/>
            </a:endParaRPr>
          </a:p>
          <a:p>
            <a:pPr indent="0" lvl="0" marL="0" rtl="0" algn="l">
              <a:spcBef>
                <a:spcPts val="1200"/>
              </a:spcBef>
              <a:spcAft>
                <a:spcPts val="0"/>
              </a:spcAft>
              <a:buNone/>
            </a:pPr>
            <a:r>
              <a:rPr b="1" lang="es" sz="1716">
                <a:latin typeface="Arial"/>
                <a:ea typeface="Arial"/>
                <a:cs typeface="Arial"/>
                <a:sym typeface="Arial"/>
              </a:rPr>
              <a:t>2.2.Procesador Xeon Scalable						7.3.</a:t>
            </a:r>
            <a:r>
              <a:rPr b="1" lang="es" sz="1716">
                <a:latin typeface="Arial"/>
                <a:ea typeface="Arial"/>
                <a:cs typeface="Arial"/>
                <a:sym typeface="Arial"/>
              </a:rPr>
              <a:t>Procesador Intel Core i7</a:t>
            </a:r>
            <a:endParaRPr b="1" sz="1716">
              <a:latin typeface="Arial"/>
              <a:ea typeface="Arial"/>
              <a:cs typeface="Arial"/>
              <a:sym typeface="Arial"/>
            </a:endParaRPr>
          </a:p>
          <a:p>
            <a:pPr indent="0" lvl="0" marL="0" rtl="0" algn="l">
              <a:spcBef>
                <a:spcPts val="1200"/>
              </a:spcBef>
              <a:spcAft>
                <a:spcPts val="0"/>
              </a:spcAft>
              <a:buNone/>
            </a:pPr>
            <a:r>
              <a:rPr b="1" lang="es" sz="1716">
                <a:latin typeface="Arial"/>
                <a:ea typeface="Arial"/>
                <a:cs typeface="Arial"/>
                <a:sym typeface="Arial"/>
              </a:rPr>
              <a:t>3.Procesador Pentium							7.4.</a:t>
            </a:r>
            <a:r>
              <a:rPr b="1" lang="es" sz="1716">
                <a:latin typeface="Arial"/>
                <a:ea typeface="Arial"/>
                <a:cs typeface="Arial"/>
                <a:sym typeface="Arial"/>
              </a:rPr>
              <a:t>Procesador Intel Core i9</a:t>
            </a:r>
            <a:endParaRPr b="1" sz="1716">
              <a:latin typeface="Arial"/>
              <a:ea typeface="Arial"/>
              <a:cs typeface="Arial"/>
              <a:sym typeface="Arial"/>
            </a:endParaRPr>
          </a:p>
          <a:p>
            <a:pPr indent="0" lvl="0" marL="0" rtl="0" algn="l">
              <a:spcBef>
                <a:spcPts val="1200"/>
              </a:spcBef>
              <a:spcAft>
                <a:spcPts val="0"/>
              </a:spcAft>
              <a:buNone/>
            </a:pPr>
            <a:r>
              <a:rPr b="1" lang="es" sz="1716">
                <a:latin typeface="Arial"/>
                <a:ea typeface="Arial"/>
                <a:cs typeface="Arial"/>
                <a:sym typeface="Arial"/>
              </a:rPr>
              <a:t>4.Procesador Celeron							8.1.12</a:t>
            </a:r>
            <a:r>
              <a:rPr b="1" baseline="30000" lang="es" sz="1716">
                <a:latin typeface="Arial"/>
                <a:ea typeface="Arial"/>
                <a:cs typeface="Arial"/>
                <a:sym typeface="Arial"/>
              </a:rPr>
              <a:t>a</a:t>
            </a:r>
            <a:r>
              <a:rPr b="1" lang="es" sz="1716">
                <a:latin typeface="Arial"/>
                <a:ea typeface="Arial"/>
                <a:cs typeface="Arial"/>
                <a:sym typeface="Arial"/>
              </a:rPr>
              <a:t> Generación de Intel</a:t>
            </a:r>
            <a:endParaRPr b="1" sz="1716">
              <a:latin typeface="Arial"/>
              <a:ea typeface="Arial"/>
              <a:cs typeface="Arial"/>
              <a:sym typeface="Arial"/>
            </a:endParaRPr>
          </a:p>
          <a:p>
            <a:pPr indent="0" lvl="0" marL="0" rtl="0" algn="l">
              <a:spcBef>
                <a:spcPts val="1200"/>
              </a:spcBef>
              <a:spcAft>
                <a:spcPts val="0"/>
              </a:spcAft>
              <a:buNone/>
            </a:pPr>
            <a:r>
              <a:rPr b="1" lang="es" sz="1716">
                <a:latin typeface="Arial"/>
                <a:ea typeface="Arial"/>
                <a:cs typeface="Arial"/>
                <a:sym typeface="Arial"/>
              </a:rPr>
              <a:t>5.Procesador Atom								8.2.</a:t>
            </a:r>
            <a:r>
              <a:rPr b="1" lang="es" sz="1716">
                <a:latin typeface="Arial"/>
                <a:ea typeface="Arial"/>
                <a:cs typeface="Arial"/>
                <a:sym typeface="Arial"/>
              </a:rPr>
              <a:t>13</a:t>
            </a:r>
            <a:r>
              <a:rPr b="1" baseline="30000" lang="es" sz="1716">
                <a:latin typeface="Arial"/>
                <a:ea typeface="Arial"/>
                <a:cs typeface="Arial"/>
                <a:sym typeface="Arial"/>
              </a:rPr>
              <a:t>a</a:t>
            </a:r>
            <a:r>
              <a:rPr b="1" lang="es" sz="1716">
                <a:latin typeface="Arial"/>
                <a:ea typeface="Arial"/>
                <a:cs typeface="Arial"/>
                <a:sym typeface="Arial"/>
              </a:rPr>
              <a:t> Generación de Intel</a:t>
            </a:r>
            <a:endParaRPr b="1" sz="1716">
              <a:latin typeface="Arial"/>
              <a:ea typeface="Arial"/>
              <a:cs typeface="Arial"/>
              <a:sym typeface="Arial"/>
            </a:endParaRPr>
          </a:p>
          <a:p>
            <a:pPr indent="0" lvl="0" marL="0" rtl="0" algn="l">
              <a:spcBef>
                <a:spcPts val="1200"/>
              </a:spcBef>
              <a:spcAft>
                <a:spcPts val="0"/>
              </a:spcAft>
              <a:buNone/>
            </a:pPr>
            <a:r>
              <a:rPr b="1" lang="es" sz="1716">
                <a:latin typeface="Arial"/>
                <a:ea typeface="Arial"/>
                <a:cs typeface="Arial"/>
                <a:sym typeface="Arial"/>
              </a:rPr>
              <a:t>6.Procesador Intel Core Mob</a:t>
            </a:r>
            <a:r>
              <a:rPr b="1" lang="es" sz="1716">
                <a:latin typeface="Arial"/>
                <a:ea typeface="Arial"/>
                <a:cs typeface="Arial"/>
                <a:sym typeface="Arial"/>
              </a:rPr>
              <a:t>i</a:t>
            </a:r>
            <a:r>
              <a:rPr b="1" lang="es" sz="1716">
                <a:latin typeface="Arial"/>
                <a:ea typeface="Arial"/>
                <a:cs typeface="Arial"/>
                <a:sym typeface="Arial"/>
              </a:rPr>
              <a:t>le						8.3.</a:t>
            </a:r>
            <a:r>
              <a:rPr b="1" lang="es" sz="1716">
                <a:latin typeface="Arial"/>
                <a:ea typeface="Arial"/>
                <a:cs typeface="Arial"/>
                <a:sym typeface="Arial"/>
              </a:rPr>
              <a:t>14</a:t>
            </a:r>
            <a:r>
              <a:rPr b="1" baseline="30000" lang="es" sz="1716">
                <a:latin typeface="Arial"/>
                <a:ea typeface="Arial"/>
                <a:cs typeface="Arial"/>
                <a:sym typeface="Arial"/>
              </a:rPr>
              <a:t>a</a:t>
            </a:r>
            <a:r>
              <a:rPr b="1" lang="es" sz="1716">
                <a:latin typeface="Arial"/>
                <a:ea typeface="Arial"/>
                <a:cs typeface="Arial"/>
                <a:sym typeface="Arial"/>
              </a:rPr>
              <a:t> Generación de Intel</a:t>
            </a:r>
            <a:endParaRPr b="1" sz="1716">
              <a:latin typeface="Arial"/>
              <a:ea typeface="Arial"/>
              <a:cs typeface="Arial"/>
              <a:sym typeface="Arial"/>
            </a:endParaRPr>
          </a:p>
          <a:p>
            <a:pPr indent="0" lvl="0" marL="0" rtl="0" algn="l">
              <a:spcBef>
                <a:spcPts val="1200"/>
              </a:spcBef>
              <a:spcAft>
                <a:spcPts val="0"/>
              </a:spcAft>
              <a:buNone/>
            </a:pPr>
            <a:r>
              <a:t/>
            </a:r>
            <a:endParaRPr b="1">
              <a:latin typeface="Arial"/>
              <a:ea typeface="Arial"/>
              <a:cs typeface="Arial"/>
              <a:sym typeface="Arial"/>
            </a:endParaRPr>
          </a:p>
          <a:p>
            <a:pPr indent="0" lvl="0" marL="0" rtl="0" algn="l">
              <a:spcBef>
                <a:spcPts val="1200"/>
              </a:spcBef>
              <a:spcAft>
                <a:spcPts val="1200"/>
              </a:spcAft>
              <a:buNone/>
            </a:pPr>
            <a:r>
              <a:t/>
            </a:r>
            <a:endParaRPr b="1">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700">
                <a:latin typeface="Arial"/>
                <a:ea typeface="Arial"/>
                <a:cs typeface="Arial"/>
                <a:sym typeface="Arial"/>
              </a:rPr>
              <a:t>Es una línea de procesadores cuyo primer modelo fue el Intel Core i3-530 y se lanzó en 2010.</a:t>
            </a:r>
            <a:endParaRPr b="1" sz="1700">
              <a:latin typeface="Arial"/>
              <a:ea typeface="Arial"/>
              <a:cs typeface="Arial"/>
              <a:sym typeface="Arial"/>
            </a:endParaRPr>
          </a:p>
          <a:p>
            <a:pPr indent="0" lvl="0" marL="0" rtl="0" algn="l">
              <a:spcBef>
                <a:spcPts val="1200"/>
              </a:spcBef>
              <a:spcAft>
                <a:spcPts val="1200"/>
              </a:spcAft>
              <a:buNone/>
            </a:pPr>
            <a:r>
              <a:rPr b="1" lang="es" sz="1700">
                <a:latin typeface="Arial"/>
                <a:ea typeface="Arial"/>
                <a:cs typeface="Arial"/>
                <a:sym typeface="Arial"/>
              </a:rPr>
              <a:t>Se encuentra en un nivel inferior con respecto al resto de modelos. Suelen ser de 2-4 núcleos y cuenta con una velocidad de reloj moderada.</a:t>
            </a:r>
            <a:endParaRPr b="1" sz="1700">
              <a:latin typeface="Arial"/>
              <a:ea typeface="Arial"/>
              <a:cs typeface="Arial"/>
              <a:sym typeface="Arial"/>
            </a:endParaRPr>
          </a:p>
        </p:txBody>
      </p:sp>
      <p:sp>
        <p:nvSpPr>
          <p:cNvPr id="208" name="Google Shape;208;p32"/>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7.1- PROCESADOR INTEL CORE i3</a:t>
            </a:r>
            <a:endParaRPr b="1" sz="304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idx="1" type="body"/>
          </p:nvPr>
        </p:nvSpPr>
        <p:spPr>
          <a:xfrm>
            <a:off x="727650" y="18123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800">
                <a:latin typeface="Arial"/>
                <a:ea typeface="Arial"/>
                <a:cs typeface="Arial"/>
                <a:sym typeface="Arial"/>
              </a:rPr>
              <a:t>Ejemplo:</a:t>
            </a:r>
            <a:endParaRPr b="1" sz="6800">
              <a:latin typeface="Arial"/>
              <a:ea typeface="Arial"/>
              <a:cs typeface="Arial"/>
              <a:sym typeface="Arial"/>
            </a:endParaRPr>
          </a:p>
          <a:p>
            <a:pPr indent="-336550" lvl="0" marL="457200" rtl="0" algn="l">
              <a:spcBef>
                <a:spcPts val="1200"/>
              </a:spcBef>
              <a:spcAft>
                <a:spcPts val="0"/>
              </a:spcAft>
              <a:buSzPct val="100000"/>
              <a:buFont typeface="Arial"/>
              <a:buChar char="●"/>
            </a:pPr>
            <a:r>
              <a:rPr b="1" lang="es" sz="6800">
                <a:latin typeface="Arial"/>
                <a:ea typeface="Arial"/>
                <a:cs typeface="Arial"/>
                <a:sym typeface="Arial"/>
              </a:rPr>
              <a:t>Nombre del modelo: Intel Core i3-10100</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Generación: 10ª generación (Comet Lake)</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Número de núcleos: 4 núcleos físicos</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Número de hilos: 8 hilos (compatible con la tecnología Hyper-Threading)</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Frecuencia base: 3.60 GHz</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Gráficos integrados: Intel UHD Graphics 630</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Compatibilidad con memoria RAM: DDR4-2666</a:t>
            </a:r>
            <a:endParaRPr b="1" sz="6800">
              <a:latin typeface="Arial"/>
              <a:ea typeface="Arial"/>
              <a:cs typeface="Arial"/>
              <a:sym typeface="Arial"/>
            </a:endParaRPr>
          </a:p>
          <a:p>
            <a:pPr indent="0" lvl="0" marL="0" rtl="0" algn="l">
              <a:spcBef>
                <a:spcPts val="1200"/>
              </a:spcBef>
              <a:spcAft>
                <a:spcPts val="0"/>
              </a:spcAft>
              <a:buNone/>
            </a:pPr>
            <a:r>
              <a:t/>
            </a:r>
            <a:endParaRPr sz="2000">
              <a:latin typeface="Arial"/>
              <a:ea typeface="Arial"/>
              <a:cs typeface="Arial"/>
              <a:sym typeface="Arial"/>
            </a:endParaRPr>
          </a:p>
          <a:p>
            <a:pPr indent="0" lvl="0" marL="0" rtl="0" algn="l">
              <a:spcBef>
                <a:spcPts val="1200"/>
              </a:spcBef>
              <a:spcAft>
                <a:spcPts val="1200"/>
              </a:spcAft>
              <a:buNone/>
            </a:pPr>
            <a:r>
              <a:t/>
            </a:r>
            <a:endParaRPr/>
          </a:p>
        </p:txBody>
      </p:sp>
      <p:sp>
        <p:nvSpPr>
          <p:cNvPr id="214" name="Google Shape;214;p33"/>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7.1- PROCESADOR INTEL CORE i3</a:t>
            </a:r>
            <a:endParaRPr b="1" sz="3040"/>
          </a:p>
        </p:txBody>
      </p:sp>
      <p:pic>
        <p:nvPicPr>
          <p:cNvPr id="215" name="Google Shape;215;p33"/>
          <p:cNvPicPr preferRelativeResize="0"/>
          <p:nvPr/>
        </p:nvPicPr>
        <p:blipFill>
          <a:blip r:embed="rId3">
            <a:alphaModFix/>
          </a:blip>
          <a:stretch>
            <a:fillRect/>
          </a:stretch>
        </p:blipFill>
        <p:spPr>
          <a:xfrm>
            <a:off x="7281350" y="3629025"/>
            <a:ext cx="1514475" cy="1514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700">
                <a:latin typeface="Arial"/>
                <a:ea typeface="Arial"/>
                <a:cs typeface="Arial"/>
                <a:sym typeface="Arial"/>
              </a:rPr>
              <a:t>Es una línea de procesadores cuyo primer modelo fue el Intel Core i5-750 y se lanzó en 2009.</a:t>
            </a:r>
            <a:endParaRPr b="1" sz="1700">
              <a:latin typeface="Arial"/>
              <a:ea typeface="Arial"/>
              <a:cs typeface="Arial"/>
              <a:sym typeface="Arial"/>
            </a:endParaRPr>
          </a:p>
          <a:p>
            <a:pPr indent="0" lvl="0" marL="0" rtl="0" algn="l">
              <a:spcBef>
                <a:spcPts val="1200"/>
              </a:spcBef>
              <a:spcAft>
                <a:spcPts val="1200"/>
              </a:spcAft>
              <a:buNone/>
            </a:pPr>
            <a:r>
              <a:rPr b="1" lang="es" sz="1700">
                <a:latin typeface="Arial"/>
                <a:ea typeface="Arial"/>
                <a:cs typeface="Arial"/>
                <a:sym typeface="Arial"/>
              </a:rPr>
              <a:t>Se encuentra en un nivel intermedio con respecto al resto de modelos. Suelen ser de 4-6 núcleos y cuenta con una velocidad de reloj moderada a alta.</a:t>
            </a:r>
            <a:endParaRPr sz="1000"/>
          </a:p>
        </p:txBody>
      </p:sp>
      <p:sp>
        <p:nvSpPr>
          <p:cNvPr id="221" name="Google Shape;221;p34"/>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7.2- PROCESADOR INTEL CORE i5</a:t>
            </a:r>
            <a:endParaRPr b="1" sz="304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idx="1" type="body"/>
          </p:nvPr>
        </p:nvSpPr>
        <p:spPr>
          <a:xfrm>
            <a:off x="434500" y="18656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800">
                <a:latin typeface="Arial"/>
                <a:ea typeface="Arial"/>
                <a:cs typeface="Arial"/>
                <a:sym typeface="Arial"/>
              </a:rPr>
              <a:t>Ejemplo:</a:t>
            </a:r>
            <a:endParaRPr b="1" sz="6800">
              <a:latin typeface="Arial"/>
              <a:ea typeface="Arial"/>
              <a:cs typeface="Arial"/>
              <a:sym typeface="Arial"/>
            </a:endParaRPr>
          </a:p>
          <a:p>
            <a:pPr indent="-336550" lvl="0" marL="457200" rtl="0" algn="l">
              <a:spcBef>
                <a:spcPts val="1200"/>
              </a:spcBef>
              <a:spcAft>
                <a:spcPts val="0"/>
              </a:spcAft>
              <a:buSzPct val="100000"/>
              <a:buFont typeface="Arial"/>
              <a:buChar char="●"/>
            </a:pPr>
            <a:r>
              <a:rPr b="1" lang="es" sz="6800">
                <a:latin typeface="Arial"/>
                <a:ea typeface="Arial"/>
                <a:cs typeface="Arial"/>
                <a:sym typeface="Arial"/>
              </a:rPr>
              <a:t>Nombre del Modelo: Intel Core i5-11600K</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Generación: 11ª generación (también conocida como la serie Intel Core de 11xxx)</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Número de Núcleos: 6 núcleos</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Número de Hilos: 12 hilos (compatible con la tecnología Hyper-Threading)</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Frecuencia Base: 3.9 GHz</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Frecuencia Turbo Boost Máxima: 4.9 GHz</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Gráficos Integrados: Intel UHD Graphics 730</a:t>
            </a:r>
            <a:endParaRPr b="1" sz="68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27" name="Google Shape;227;p35"/>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7.2- PROCESADOR INTEL CORE i5</a:t>
            </a:r>
            <a:endParaRPr b="1" sz="3040"/>
          </a:p>
        </p:txBody>
      </p:sp>
      <p:pic>
        <p:nvPicPr>
          <p:cNvPr id="228" name="Google Shape;228;p35"/>
          <p:cNvPicPr preferRelativeResize="0"/>
          <p:nvPr/>
        </p:nvPicPr>
        <p:blipFill>
          <a:blip r:embed="rId3">
            <a:alphaModFix/>
          </a:blip>
          <a:stretch>
            <a:fillRect/>
          </a:stretch>
        </p:blipFill>
        <p:spPr>
          <a:xfrm>
            <a:off x="6987400" y="3882050"/>
            <a:ext cx="1428950" cy="14212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700">
                <a:latin typeface="Arial"/>
                <a:ea typeface="Arial"/>
                <a:cs typeface="Arial"/>
                <a:sym typeface="Arial"/>
              </a:rPr>
              <a:t>Es una línea de procesadores cuyo primer modelo fue el Intel Core i7-920 y se lanzó en 2008.</a:t>
            </a:r>
            <a:endParaRPr b="1" sz="1700">
              <a:latin typeface="Arial"/>
              <a:ea typeface="Arial"/>
              <a:cs typeface="Arial"/>
              <a:sym typeface="Arial"/>
            </a:endParaRPr>
          </a:p>
          <a:p>
            <a:pPr indent="0" lvl="0" marL="0" rtl="0" algn="l">
              <a:spcBef>
                <a:spcPts val="1200"/>
              </a:spcBef>
              <a:spcAft>
                <a:spcPts val="1200"/>
              </a:spcAft>
              <a:buNone/>
            </a:pPr>
            <a:r>
              <a:rPr b="1" lang="es" sz="1700">
                <a:latin typeface="Arial"/>
                <a:ea typeface="Arial"/>
                <a:cs typeface="Arial"/>
                <a:sym typeface="Arial"/>
              </a:rPr>
              <a:t>Se encuentra en un nivel superior con respecto al resto de modelos. Suelen ser de 4-8 núcleos y cuenta con una velocidad de reloj alta.</a:t>
            </a:r>
            <a:endParaRPr sz="1000"/>
          </a:p>
        </p:txBody>
      </p:sp>
      <p:sp>
        <p:nvSpPr>
          <p:cNvPr id="234" name="Google Shape;234;p36"/>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7.3- PROCESADOR INTEL CORE i7</a:t>
            </a:r>
            <a:endParaRPr b="1" sz="304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idx="1" type="body"/>
          </p:nvPr>
        </p:nvSpPr>
        <p:spPr>
          <a:xfrm>
            <a:off x="727650" y="19722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800">
                <a:latin typeface="Arial"/>
                <a:ea typeface="Arial"/>
                <a:cs typeface="Arial"/>
                <a:sym typeface="Arial"/>
              </a:rPr>
              <a:t>Ejemplo:</a:t>
            </a:r>
            <a:endParaRPr b="1" sz="6800">
              <a:latin typeface="Arial"/>
              <a:ea typeface="Arial"/>
              <a:cs typeface="Arial"/>
              <a:sym typeface="Arial"/>
            </a:endParaRPr>
          </a:p>
          <a:p>
            <a:pPr indent="-336550" lvl="0" marL="457200" rtl="0" algn="l">
              <a:spcBef>
                <a:spcPts val="1200"/>
              </a:spcBef>
              <a:spcAft>
                <a:spcPts val="0"/>
              </a:spcAft>
              <a:buSzPct val="100000"/>
              <a:buFont typeface="Arial"/>
              <a:buChar char="●"/>
            </a:pPr>
            <a:r>
              <a:rPr b="1" lang="es" sz="6800">
                <a:latin typeface="Arial"/>
                <a:ea typeface="Arial"/>
                <a:cs typeface="Arial"/>
                <a:sym typeface="Arial"/>
              </a:rPr>
              <a:t>Nombre del Modelo: Intel Core i7-11700K</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Generación: 11ª generación (serie Intel Core de 11xxx)</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Número de Núcleos: 8 núcleos</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Número de Hilos: 16 hilos (compatible con la tecnología Hyper-Threading)</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Frecuencia Base: 3.6 GHz</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Frecuencia Turbo Boost Máxima: 5.0 GHz</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Gráficos Integrados: Intel UHD Graphics 750</a:t>
            </a:r>
            <a:endParaRPr b="1" sz="68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40" name="Google Shape;240;p37"/>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7.3- PROCESADOR INTEL CORE i7</a:t>
            </a:r>
            <a:endParaRPr b="1" sz="3040"/>
          </a:p>
        </p:txBody>
      </p:sp>
      <p:pic>
        <p:nvPicPr>
          <p:cNvPr id="241" name="Google Shape;241;p37"/>
          <p:cNvPicPr preferRelativeResize="0"/>
          <p:nvPr/>
        </p:nvPicPr>
        <p:blipFill>
          <a:blip r:embed="rId3">
            <a:alphaModFix/>
          </a:blip>
          <a:stretch>
            <a:fillRect/>
          </a:stretch>
        </p:blipFill>
        <p:spPr>
          <a:xfrm>
            <a:off x="7308000" y="3696875"/>
            <a:ext cx="1294900" cy="129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es" sz="1700">
                <a:latin typeface="Arial"/>
                <a:ea typeface="Arial"/>
                <a:cs typeface="Arial"/>
                <a:sym typeface="Arial"/>
              </a:rPr>
              <a:t>Es una línea de procesadores cuyo primer modelo fue el Intel Core i9-7900X y se lanzó en 2017.</a:t>
            </a:r>
            <a:endParaRPr b="1" sz="1700">
              <a:latin typeface="Arial"/>
              <a:ea typeface="Arial"/>
              <a:cs typeface="Arial"/>
              <a:sym typeface="Arial"/>
            </a:endParaRPr>
          </a:p>
          <a:p>
            <a:pPr indent="0" lvl="0" marL="0" rtl="0" algn="l">
              <a:lnSpc>
                <a:spcPct val="105000"/>
              </a:lnSpc>
              <a:spcBef>
                <a:spcPts val="1200"/>
              </a:spcBef>
              <a:spcAft>
                <a:spcPts val="1200"/>
              </a:spcAft>
              <a:buNone/>
            </a:pPr>
            <a:r>
              <a:rPr b="1" lang="es" sz="1700">
                <a:latin typeface="Arial"/>
                <a:ea typeface="Arial"/>
                <a:cs typeface="Arial"/>
                <a:sym typeface="Arial"/>
              </a:rPr>
              <a:t>Se encuentra en un nivel superior con respecto al resto de modelos junto al Intel Core i7. Suelen ser de 6-18 núcleos y cuenta con una velocidad de reloj incluso más altas que el Intel Core i7.</a:t>
            </a:r>
            <a:endParaRPr sz="1000"/>
          </a:p>
        </p:txBody>
      </p:sp>
      <p:sp>
        <p:nvSpPr>
          <p:cNvPr id="247" name="Google Shape;247;p38"/>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7.4- PROCESADOR INTEL CORE i9</a:t>
            </a:r>
            <a:endParaRPr b="1" sz="304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800">
                <a:latin typeface="Arial"/>
                <a:ea typeface="Arial"/>
                <a:cs typeface="Arial"/>
                <a:sym typeface="Arial"/>
              </a:rPr>
              <a:t>Ejemplo:</a:t>
            </a:r>
            <a:endParaRPr b="1" sz="6800">
              <a:latin typeface="Arial"/>
              <a:ea typeface="Arial"/>
              <a:cs typeface="Arial"/>
              <a:sym typeface="Arial"/>
            </a:endParaRPr>
          </a:p>
          <a:p>
            <a:pPr indent="-336550" lvl="0" marL="457200" rtl="0" algn="l">
              <a:spcBef>
                <a:spcPts val="1200"/>
              </a:spcBef>
              <a:spcAft>
                <a:spcPts val="0"/>
              </a:spcAft>
              <a:buSzPct val="100000"/>
              <a:buFont typeface="Arial"/>
              <a:buChar char="●"/>
            </a:pPr>
            <a:r>
              <a:rPr b="1" lang="es" sz="6800">
                <a:latin typeface="Arial"/>
                <a:ea typeface="Arial"/>
                <a:cs typeface="Arial"/>
                <a:sym typeface="Arial"/>
              </a:rPr>
              <a:t>Nombre del Modelo: Intel Core i9-10900K</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Generación: 10ª generación (Comet Lake)</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Número de Núcleos: 10</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Número de Hilos: 20</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Frecuencia Base: 3.7 GHz</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Frecuencia Turbo Boost Máxima: 5.3 GHz</a:t>
            </a:r>
            <a:endParaRPr b="1" sz="6800">
              <a:latin typeface="Arial"/>
              <a:ea typeface="Arial"/>
              <a:cs typeface="Arial"/>
              <a:sym typeface="Arial"/>
            </a:endParaRPr>
          </a:p>
          <a:p>
            <a:pPr indent="-355600" lvl="0" marL="457200" rtl="0" algn="l">
              <a:spcBef>
                <a:spcPts val="0"/>
              </a:spcBef>
              <a:spcAft>
                <a:spcPts val="0"/>
              </a:spcAft>
              <a:buSzPct val="117647"/>
              <a:buFont typeface="Arial"/>
              <a:buChar char="●"/>
            </a:pPr>
            <a:r>
              <a:rPr b="1" lang="es" sz="6800">
                <a:latin typeface="Arial"/>
                <a:ea typeface="Arial"/>
                <a:cs typeface="Arial"/>
                <a:sym typeface="Arial"/>
              </a:rPr>
              <a:t>Gráficos Integrados: No tiene gráficos integrados</a:t>
            </a:r>
            <a:r>
              <a:rPr b="1" lang="es" sz="8000">
                <a:latin typeface="Arial"/>
                <a:ea typeface="Arial"/>
                <a:cs typeface="Arial"/>
                <a:sym typeface="Arial"/>
              </a:rPr>
              <a:t>.</a:t>
            </a:r>
            <a:endParaRPr b="1" sz="8000">
              <a:latin typeface="Arial"/>
              <a:ea typeface="Arial"/>
              <a:cs typeface="Arial"/>
              <a:sym typeface="Arial"/>
            </a:endParaRPr>
          </a:p>
          <a:p>
            <a:pPr indent="0" lvl="0" marL="0" rtl="0" algn="l">
              <a:spcBef>
                <a:spcPts val="1200"/>
              </a:spcBef>
              <a:spcAft>
                <a:spcPts val="0"/>
              </a:spcAft>
              <a:buNone/>
            </a:pPr>
            <a:r>
              <a:t/>
            </a:r>
            <a:endParaRPr sz="2000">
              <a:latin typeface="Arial"/>
              <a:ea typeface="Arial"/>
              <a:cs typeface="Arial"/>
              <a:sym typeface="Arial"/>
            </a:endParaRPr>
          </a:p>
          <a:p>
            <a:pPr indent="0" lvl="0" marL="0" rtl="0" algn="l">
              <a:spcBef>
                <a:spcPts val="1200"/>
              </a:spcBef>
              <a:spcAft>
                <a:spcPts val="1200"/>
              </a:spcAft>
              <a:buNone/>
            </a:pPr>
            <a:r>
              <a:t/>
            </a:r>
            <a:endParaRPr sz="2000">
              <a:latin typeface="Arial"/>
              <a:ea typeface="Arial"/>
              <a:cs typeface="Arial"/>
              <a:sym typeface="Arial"/>
            </a:endParaRPr>
          </a:p>
        </p:txBody>
      </p:sp>
      <p:sp>
        <p:nvSpPr>
          <p:cNvPr id="253" name="Google Shape;253;p39"/>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7.4- PROCESADOR INTEL CORE i9</a:t>
            </a:r>
            <a:endParaRPr b="1" sz="3040"/>
          </a:p>
        </p:txBody>
      </p:sp>
      <p:pic>
        <p:nvPicPr>
          <p:cNvPr id="254" name="Google Shape;254;p39"/>
          <p:cNvPicPr preferRelativeResize="0"/>
          <p:nvPr/>
        </p:nvPicPr>
        <p:blipFill>
          <a:blip r:embed="rId3">
            <a:alphaModFix/>
          </a:blip>
          <a:stretch>
            <a:fillRect/>
          </a:stretch>
        </p:blipFill>
        <p:spPr>
          <a:xfrm>
            <a:off x="6921575" y="2497625"/>
            <a:ext cx="1676400" cy="165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727650" y="11729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000"/>
              <a:t>8.1</a:t>
            </a:r>
            <a:r>
              <a:rPr lang="es" sz="3040"/>
              <a:t>-</a:t>
            </a:r>
            <a:r>
              <a:rPr lang="es" sz="3000"/>
              <a:t> </a:t>
            </a:r>
            <a:r>
              <a:rPr lang="es" sz="3000"/>
              <a:t>12</a:t>
            </a:r>
            <a:r>
              <a:rPr baseline="30000" lang="es" sz="3000"/>
              <a:t>a </a:t>
            </a:r>
            <a:r>
              <a:rPr lang="es" sz="3000"/>
              <a:t>GENERACIÓN DE INTEL</a:t>
            </a:r>
            <a:endParaRPr sz="3000"/>
          </a:p>
        </p:txBody>
      </p:sp>
      <p:sp>
        <p:nvSpPr>
          <p:cNvPr id="260" name="Google Shape;260;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1700">
                <a:latin typeface="Arial"/>
                <a:ea typeface="Arial"/>
                <a:cs typeface="Arial"/>
                <a:sym typeface="Arial"/>
              </a:rPr>
              <a:t>Llegó en Noviembre de 2021 con la tecnología Alder Lake. Cuenta con una arquitectura híbrida de desempeño, que combina núcleos de desempeño (núcleos P) con núcleos de eficiencia (núcleos E) para ofrecer un desempeño real y equilibrado de un único y de múltiples subprocesos. </a:t>
            </a:r>
            <a:endParaRPr b="1" sz="1700">
              <a:latin typeface="Arial"/>
              <a:ea typeface="Arial"/>
              <a:cs typeface="Arial"/>
              <a:sym typeface="Arial"/>
            </a:endParaRPr>
          </a:p>
          <a:p>
            <a:pPr indent="0" lvl="0" marL="0" rtl="0" algn="l">
              <a:spcBef>
                <a:spcPts val="1200"/>
              </a:spcBef>
              <a:spcAft>
                <a:spcPts val="1200"/>
              </a:spcAft>
              <a:buNone/>
            </a:pPr>
            <a:r>
              <a:rPr b="1" lang="es" sz="1700">
                <a:latin typeface="Arial"/>
                <a:ea typeface="Arial"/>
                <a:cs typeface="Arial"/>
                <a:sym typeface="Arial"/>
              </a:rPr>
              <a:t>Con una frecuencia turbo máxima de hasta 5,1GHz y llegando a tener hasta 16 núcleos, incorporando  la tecnología  Thread Director.</a:t>
            </a:r>
            <a:endParaRPr b="1" sz="16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729450" y="11854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000"/>
              <a:t>8.2-</a:t>
            </a:r>
            <a:r>
              <a:rPr lang="es" sz="3000"/>
              <a:t>13</a:t>
            </a:r>
            <a:r>
              <a:rPr baseline="30000" lang="es" sz="3000"/>
              <a:t>a </a:t>
            </a:r>
            <a:r>
              <a:rPr lang="es" sz="3000"/>
              <a:t>GENERACIÓN DE INTEL</a:t>
            </a:r>
            <a:endParaRPr sz="3000"/>
          </a:p>
          <a:p>
            <a:pPr indent="0" lvl="0" marL="0" rtl="0" algn="l">
              <a:spcBef>
                <a:spcPts val="0"/>
              </a:spcBef>
              <a:spcAft>
                <a:spcPts val="0"/>
              </a:spcAft>
              <a:buSzPts val="990"/>
              <a:buNone/>
            </a:pPr>
            <a:r>
              <a:t/>
            </a:r>
            <a:endParaRPr sz="2340"/>
          </a:p>
        </p:txBody>
      </p:sp>
      <p:sp>
        <p:nvSpPr>
          <p:cNvPr id="266" name="Google Shape;266;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700">
                <a:latin typeface="Arial"/>
                <a:ea typeface="Arial"/>
                <a:cs typeface="Arial"/>
                <a:sym typeface="Arial"/>
              </a:rPr>
              <a:t>Llegó en Octubre de 2022 denominada Raptor Lake, siendo el sucesor de Alder Lake. Presentan una arquitectura híbrida de desempeño con hasta ocho núcleos P y hasta 16 núcleos E, lo que supone 24 núcleos totales, un gran incremento respecto a la anterior.</a:t>
            </a:r>
            <a:endParaRPr b="1" sz="1700">
              <a:latin typeface="Arial"/>
              <a:ea typeface="Arial"/>
              <a:cs typeface="Arial"/>
              <a:sym typeface="Arial"/>
            </a:endParaRPr>
          </a:p>
          <a:p>
            <a:pPr indent="0" lvl="0" marL="0" rtl="0" algn="l">
              <a:spcBef>
                <a:spcPts val="1200"/>
              </a:spcBef>
              <a:spcAft>
                <a:spcPts val="1200"/>
              </a:spcAft>
              <a:buNone/>
            </a:pPr>
            <a:r>
              <a:rPr b="1" lang="es" sz="1700">
                <a:latin typeface="Arial"/>
                <a:ea typeface="Arial"/>
                <a:cs typeface="Arial"/>
                <a:sym typeface="Arial"/>
              </a:rPr>
              <a:t>Contiene hasta 32 hilos y velocidades de reloj de hasta 5,8GHz, mejorando la tecnología Thread Director.</a:t>
            </a:r>
            <a:endParaRPr b="1" sz="17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1- </a:t>
            </a:r>
            <a:r>
              <a:rPr b="1" lang="es" sz="3040"/>
              <a:t>MICROPROCESADOR</a:t>
            </a:r>
            <a:endParaRPr b="1" sz="3040"/>
          </a:p>
        </p:txBody>
      </p:sp>
      <p:sp>
        <p:nvSpPr>
          <p:cNvPr id="99" name="Google Shape;99;p15"/>
          <p:cNvSpPr txBox="1"/>
          <p:nvPr>
            <p:ph idx="1" type="body"/>
          </p:nvPr>
        </p:nvSpPr>
        <p:spPr>
          <a:xfrm>
            <a:off x="729450" y="1853850"/>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500"/>
              </a:spcAft>
              <a:buNone/>
            </a:pPr>
            <a:r>
              <a:rPr b="1" lang="es" sz="1700">
                <a:latin typeface="Arial"/>
                <a:ea typeface="Arial"/>
                <a:cs typeface="Arial"/>
                <a:sym typeface="Arial"/>
              </a:rPr>
              <a:t>Componente central y fundamental de un ordenador. Su función es la de tomar decisiones y ejecutar las tareas necesarias para el funcionamiento del sistema.</a:t>
            </a:r>
            <a:endParaRPr b="1" sz="1700">
              <a:latin typeface="Arial"/>
              <a:ea typeface="Arial"/>
              <a:cs typeface="Arial"/>
              <a:sym typeface="Arial"/>
            </a:endParaRPr>
          </a:p>
        </p:txBody>
      </p:sp>
      <p:pic>
        <p:nvPicPr>
          <p:cNvPr id="100" name="Google Shape;100;p15"/>
          <p:cNvPicPr preferRelativeResize="0"/>
          <p:nvPr/>
        </p:nvPicPr>
        <p:blipFill>
          <a:blip r:embed="rId3">
            <a:alphaModFix/>
          </a:blip>
          <a:stretch>
            <a:fillRect/>
          </a:stretch>
        </p:blipFill>
        <p:spPr>
          <a:xfrm>
            <a:off x="2869075" y="3267453"/>
            <a:ext cx="3113525" cy="15931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727650" y="11505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000"/>
              <a:t>8.3-</a:t>
            </a:r>
            <a:r>
              <a:rPr lang="es" sz="3000"/>
              <a:t>14</a:t>
            </a:r>
            <a:r>
              <a:rPr baseline="30000" lang="es" sz="3000"/>
              <a:t>a </a:t>
            </a:r>
            <a:r>
              <a:rPr lang="es" sz="3000"/>
              <a:t>GENERACIÓN DE INTEL</a:t>
            </a:r>
            <a:endParaRPr sz="3000"/>
          </a:p>
          <a:p>
            <a:pPr indent="0" lvl="0" marL="0" rtl="0" algn="l">
              <a:spcBef>
                <a:spcPts val="0"/>
              </a:spcBef>
              <a:spcAft>
                <a:spcPts val="0"/>
              </a:spcAft>
              <a:buSzPts val="990"/>
              <a:buNone/>
            </a:pPr>
            <a:r>
              <a:t/>
            </a:r>
            <a:endParaRPr sz="2340"/>
          </a:p>
        </p:txBody>
      </p:sp>
      <p:sp>
        <p:nvSpPr>
          <p:cNvPr id="272" name="Google Shape;272;p42"/>
          <p:cNvSpPr txBox="1"/>
          <p:nvPr>
            <p:ph idx="1" type="body"/>
          </p:nvPr>
        </p:nvSpPr>
        <p:spPr>
          <a:xfrm>
            <a:off x="729450" y="2078875"/>
            <a:ext cx="7962900" cy="25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latin typeface="Arial"/>
                <a:ea typeface="Arial"/>
                <a:cs typeface="Arial"/>
                <a:sym typeface="Arial"/>
              </a:rPr>
              <a:t>Es la última generación hasta la fecha, saliendo en octubre de 2023. Mantiene el nombre de Raptor Lake, liderado por el procesador i9-14900K. Cuenta con 36 MB de caché y con una frecuencia máxima de 6GHz, cuyo precio de salida es de 699 euros.</a:t>
            </a:r>
            <a:endParaRPr b="1" sz="1700">
              <a:latin typeface="Arial"/>
              <a:ea typeface="Arial"/>
              <a:cs typeface="Arial"/>
              <a:sym typeface="Arial"/>
            </a:endParaRPr>
          </a:p>
          <a:p>
            <a:pPr indent="0" lvl="0" marL="0" rtl="0" algn="l">
              <a:spcBef>
                <a:spcPts val="1200"/>
              </a:spcBef>
              <a:spcAft>
                <a:spcPts val="0"/>
              </a:spcAft>
              <a:buNone/>
            </a:pPr>
            <a:r>
              <a:rPr b="1" lang="es" sz="1700">
                <a:latin typeface="Arial"/>
                <a:ea typeface="Arial"/>
                <a:cs typeface="Arial"/>
                <a:sym typeface="Arial"/>
              </a:rPr>
              <a:t>Esta generación optimiza prácticamente todos los aspectos del procesador, para obtener un 18% más de rendimiento en multitarea, un 23% más en gaming, y hasta un 53% más en creación de contenido respecto a  su competencia.</a:t>
            </a:r>
            <a:endParaRPr b="1" sz="1700">
              <a:latin typeface="Arial"/>
              <a:ea typeface="Arial"/>
              <a:cs typeface="Arial"/>
              <a:sym typeface="Arial"/>
            </a:endParaRPr>
          </a:p>
          <a:p>
            <a:pPr indent="0" lvl="0" marL="0" rtl="0" algn="l">
              <a:spcBef>
                <a:spcPts val="0"/>
              </a:spcBef>
              <a:spcAft>
                <a:spcPts val="1200"/>
              </a:spcAft>
              <a:buNone/>
            </a:pPr>
            <a:r>
              <a:t/>
            </a:r>
            <a:endParaRPr sz="1500">
              <a:solidFill>
                <a:srgbClr val="111111"/>
              </a:solidFill>
              <a:highlight>
                <a:srgbClr val="FFFFFF"/>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sz="3000">
                <a:solidFill>
                  <a:schemeClr val="dk2"/>
                </a:solidFill>
                <a:latin typeface="Arial"/>
                <a:ea typeface="Arial"/>
                <a:cs typeface="Arial"/>
                <a:sym typeface="Arial"/>
              </a:rPr>
              <a:t>Gracias por su atención</a:t>
            </a:r>
            <a:endParaRPr b="1" sz="300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s" sz="1700">
                <a:latin typeface="Arial"/>
                <a:ea typeface="Arial"/>
                <a:cs typeface="Arial"/>
                <a:sym typeface="Arial"/>
              </a:rPr>
              <a:t>C</a:t>
            </a:r>
            <a:r>
              <a:rPr b="1" lang="es" sz="1700">
                <a:latin typeface="Arial"/>
                <a:ea typeface="Arial"/>
                <a:cs typeface="Arial"/>
                <a:sym typeface="Arial"/>
              </a:rPr>
              <a:t>ompuesto esencialmente por:</a:t>
            </a:r>
            <a:endParaRPr b="1" sz="1700">
              <a:latin typeface="Arial"/>
              <a:ea typeface="Arial"/>
              <a:cs typeface="Arial"/>
              <a:sym typeface="Arial"/>
            </a:endParaRPr>
          </a:p>
          <a:p>
            <a:pPr indent="-336550" lvl="0" marL="457200" rtl="0" algn="l">
              <a:lnSpc>
                <a:spcPct val="95000"/>
              </a:lnSpc>
              <a:spcBef>
                <a:spcPts val="1200"/>
              </a:spcBef>
              <a:spcAft>
                <a:spcPts val="0"/>
              </a:spcAft>
              <a:buSzPts val="1700"/>
              <a:buFont typeface="Arial"/>
              <a:buChar char="●"/>
            </a:pPr>
            <a:r>
              <a:rPr b="1" lang="es" sz="1700">
                <a:latin typeface="Arial"/>
                <a:ea typeface="Arial"/>
                <a:cs typeface="Arial"/>
                <a:sym typeface="Arial"/>
              </a:rPr>
              <a:t>Unidad de control(CU)</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Unidad Aritmético-Lógica (ALU)</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Registros de Instrucción(IR) y de Estado(FLAGS) </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Caché</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Reloj interno (clock)</a:t>
            </a:r>
            <a:endParaRPr b="1" sz="1700">
              <a:latin typeface="Arial"/>
              <a:ea typeface="Arial"/>
              <a:cs typeface="Arial"/>
              <a:sym typeface="Arial"/>
            </a:endParaRPr>
          </a:p>
        </p:txBody>
      </p:sp>
      <p:sp>
        <p:nvSpPr>
          <p:cNvPr id="106" name="Google Shape;106;p16"/>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040"/>
              <a:t>1- </a:t>
            </a:r>
            <a:r>
              <a:rPr b="1" lang="es" sz="3040"/>
              <a:t>MICROPROCESADOR</a:t>
            </a:r>
            <a:endParaRPr b="1" sz="304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idx="1" type="body"/>
          </p:nvPr>
        </p:nvSpPr>
        <p:spPr>
          <a:xfrm>
            <a:off x="729450" y="2078875"/>
            <a:ext cx="7688700" cy="25980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s" sz="1700">
                <a:highlight>
                  <a:srgbClr val="FFFFFF"/>
                </a:highlight>
                <a:latin typeface="Arial"/>
                <a:ea typeface="Arial"/>
                <a:cs typeface="Arial"/>
                <a:sym typeface="Arial"/>
              </a:rPr>
              <a:t>El primer procesador Xeon apareció en 1998 con el nombre </a:t>
            </a:r>
            <a:r>
              <a:rPr b="1" lang="es" sz="1700">
                <a:latin typeface="Arial"/>
                <a:ea typeface="Arial"/>
                <a:cs typeface="Arial"/>
                <a:sym typeface="Arial"/>
              </a:rPr>
              <a:t>Pentium II Xeon.</a:t>
            </a:r>
            <a:endParaRPr b="1" sz="1700">
              <a:latin typeface="Arial"/>
              <a:ea typeface="Arial"/>
              <a:cs typeface="Arial"/>
              <a:sym typeface="Arial"/>
            </a:endParaRPr>
          </a:p>
          <a:p>
            <a:pPr indent="0" lvl="0" marL="0" rtl="0" algn="l">
              <a:spcBef>
                <a:spcPts val="1500"/>
              </a:spcBef>
              <a:spcAft>
                <a:spcPts val="0"/>
              </a:spcAft>
              <a:buNone/>
            </a:pPr>
            <a:r>
              <a:rPr b="1" lang="es" sz="1700">
                <a:latin typeface="Arial"/>
                <a:ea typeface="Arial"/>
                <a:cs typeface="Arial"/>
                <a:sym typeface="Arial"/>
              </a:rPr>
              <a:t>Diseñados para entornos de estaciones de trabajo y servidores, donde se requiere un rendimiento robusto, confiabilidad y capacidad de escalabilidad.Hay dos tipos principales:</a:t>
            </a:r>
            <a:endParaRPr b="1" sz="1700">
              <a:latin typeface="Arial"/>
              <a:ea typeface="Arial"/>
              <a:cs typeface="Arial"/>
              <a:sym typeface="Arial"/>
            </a:endParaRPr>
          </a:p>
          <a:p>
            <a:pPr indent="-336550" lvl="0" marL="457200" rtl="0" algn="l">
              <a:spcBef>
                <a:spcPts val="1500"/>
              </a:spcBef>
              <a:spcAft>
                <a:spcPts val="0"/>
              </a:spcAft>
              <a:buSzPts val="1700"/>
              <a:buFont typeface="Arial"/>
              <a:buChar char="●"/>
            </a:pPr>
            <a:r>
              <a:rPr b="1" lang="es" sz="1700">
                <a:latin typeface="Arial"/>
                <a:ea typeface="Arial"/>
                <a:cs typeface="Arial"/>
                <a:sym typeface="Arial"/>
              </a:rPr>
              <a:t>Xeon E</a:t>
            </a:r>
            <a:endParaRPr b="1" sz="1700">
              <a:latin typeface="Arial"/>
              <a:ea typeface="Arial"/>
              <a:cs typeface="Arial"/>
              <a:sym typeface="Arial"/>
            </a:endParaRPr>
          </a:p>
          <a:p>
            <a:pPr indent="-336550" lvl="0" marL="457200" rtl="0" algn="l">
              <a:spcBef>
                <a:spcPts val="0"/>
              </a:spcBef>
              <a:spcAft>
                <a:spcPts val="0"/>
              </a:spcAft>
              <a:buSzPts val="1700"/>
              <a:buFont typeface="Arial"/>
              <a:buChar char="●"/>
            </a:pPr>
            <a:r>
              <a:rPr b="1" lang="es" sz="1700">
                <a:latin typeface="Arial"/>
                <a:ea typeface="Arial"/>
                <a:cs typeface="Arial"/>
                <a:sym typeface="Arial"/>
              </a:rPr>
              <a:t>Xeon Scalable</a:t>
            </a:r>
            <a:endParaRPr b="1" sz="1700">
              <a:latin typeface="Arial"/>
              <a:ea typeface="Arial"/>
              <a:cs typeface="Arial"/>
              <a:sym typeface="Arial"/>
            </a:endParaRPr>
          </a:p>
        </p:txBody>
      </p:sp>
      <p:sp>
        <p:nvSpPr>
          <p:cNvPr id="112" name="Google Shape;112;p17"/>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2- PROCESADOR XEON</a:t>
            </a:r>
            <a:endParaRPr b="1" sz="304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latin typeface="Arial"/>
                <a:ea typeface="Arial"/>
                <a:cs typeface="Arial"/>
                <a:sym typeface="Arial"/>
              </a:rPr>
              <a:t>Adecuados para cargas de trabajo que requieren mayor rendimiento y confiabilidad que los procesadores de consumo general.</a:t>
            </a:r>
            <a:endParaRPr b="1" sz="1700">
              <a:latin typeface="Arial"/>
              <a:ea typeface="Arial"/>
              <a:cs typeface="Arial"/>
              <a:sym typeface="Arial"/>
            </a:endParaRPr>
          </a:p>
          <a:p>
            <a:pPr indent="0" lvl="0" marL="0" rtl="0" algn="l">
              <a:spcBef>
                <a:spcPts val="1500"/>
              </a:spcBef>
              <a:spcAft>
                <a:spcPts val="1500"/>
              </a:spcAft>
              <a:buNone/>
            </a:pPr>
            <a:r>
              <a:rPr b="1" lang="es" sz="1700">
                <a:latin typeface="Arial"/>
                <a:ea typeface="Arial"/>
                <a:cs typeface="Arial"/>
                <a:sym typeface="Arial"/>
              </a:rPr>
              <a:t>Su principal característica es el soporte para memoria con ECC. ECC ayuda a detectar y corregir errores de memoria, crítico en entornos de servidores donde la integridad de los datos es esencial.</a:t>
            </a:r>
            <a:endParaRPr b="1" sz="1700">
              <a:latin typeface="Arial"/>
              <a:ea typeface="Arial"/>
              <a:cs typeface="Arial"/>
              <a:sym typeface="Arial"/>
            </a:endParaRPr>
          </a:p>
        </p:txBody>
      </p:sp>
      <p:sp>
        <p:nvSpPr>
          <p:cNvPr id="118" name="Google Shape;118;p18"/>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2.1- PROCESADOR XEON E</a:t>
            </a:r>
            <a:endParaRPr b="1" sz="304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2.1- PROCESADOR XEON E</a:t>
            </a:r>
            <a:endParaRPr b="1" sz="3040"/>
          </a:p>
        </p:txBody>
      </p:sp>
      <p:pic>
        <p:nvPicPr>
          <p:cNvPr id="124" name="Google Shape;124;p19"/>
          <p:cNvPicPr preferRelativeResize="0"/>
          <p:nvPr/>
        </p:nvPicPr>
        <p:blipFill>
          <a:blip r:embed="rId3">
            <a:alphaModFix/>
          </a:blip>
          <a:stretch>
            <a:fillRect/>
          </a:stretch>
        </p:blipFill>
        <p:spPr>
          <a:xfrm>
            <a:off x="6760175" y="2349263"/>
            <a:ext cx="1990725" cy="1990725"/>
          </a:xfrm>
          <a:prstGeom prst="rect">
            <a:avLst/>
          </a:prstGeom>
          <a:noFill/>
          <a:ln>
            <a:noFill/>
          </a:ln>
        </p:spPr>
      </p:pic>
      <p:sp>
        <p:nvSpPr>
          <p:cNvPr id="125" name="Google Shape;125;p19"/>
          <p:cNvSpPr txBox="1"/>
          <p:nvPr>
            <p:ph idx="1" type="body"/>
          </p:nvPr>
        </p:nvSpPr>
        <p:spPr>
          <a:xfrm>
            <a:off x="727650" y="2078888"/>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s" sz="1700">
                <a:latin typeface="Arial"/>
                <a:ea typeface="Arial"/>
                <a:cs typeface="Arial"/>
                <a:sym typeface="Arial"/>
              </a:rPr>
              <a:t>Ejemplo:</a:t>
            </a:r>
            <a:endParaRPr b="1" sz="1700">
              <a:latin typeface="Arial"/>
              <a:ea typeface="Arial"/>
              <a:cs typeface="Arial"/>
              <a:sym typeface="Arial"/>
            </a:endParaRPr>
          </a:p>
          <a:p>
            <a:pPr indent="-336550" lvl="0" marL="457200" rtl="0" algn="l">
              <a:lnSpc>
                <a:spcPct val="95000"/>
              </a:lnSpc>
              <a:spcBef>
                <a:spcPts val="1500"/>
              </a:spcBef>
              <a:spcAft>
                <a:spcPts val="0"/>
              </a:spcAft>
              <a:buSzPts val="1700"/>
              <a:buFont typeface="Arial"/>
              <a:buChar char="●"/>
            </a:pPr>
            <a:r>
              <a:rPr b="1" lang="es" sz="1700">
                <a:latin typeface="Arial"/>
                <a:ea typeface="Arial"/>
                <a:cs typeface="Arial"/>
                <a:sym typeface="Arial"/>
              </a:rPr>
              <a:t>Número de modelo: Intel Xeon E-2176G</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Arquitectura: Coffee Lake</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Núcleos: 6 núcleos</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Hilos: 12 hilos</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Frecuencia base: 3.7 GHz</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Frecuencia máxima: 4.7 GHz (Turbo Boost)</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Gráficos integrados: Sí, Intel UHD Graphics P630</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Soporte para memoria: DDR4-2666</a:t>
            </a:r>
            <a:endParaRPr b="1" sz="1700">
              <a:latin typeface="Arial"/>
              <a:ea typeface="Arial"/>
              <a:cs typeface="Arial"/>
              <a:sym typeface="Arial"/>
            </a:endParaRPr>
          </a:p>
          <a:p>
            <a:pPr indent="-336550" lvl="0" marL="457200" rtl="0" algn="l">
              <a:lnSpc>
                <a:spcPct val="95000"/>
              </a:lnSpc>
              <a:spcBef>
                <a:spcPts val="0"/>
              </a:spcBef>
              <a:spcAft>
                <a:spcPts val="0"/>
              </a:spcAft>
              <a:buSzPts val="1700"/>
              <a:buFont typeface="Arial"/>
              <a:buChar char="●"/>
            </a:pPr>
            <a:r>
              <a:rPr b="1" lang="es" sz="1700">
                <a:latin typeface="Arial"/>
                <a:ea typeface="Arial"/>
                <a:cs typeface="Arial"/>
                <a:sym typeface="Arial"/>
              </a:rPr>
              <a:t>Fecha de salida: Junio 2018</a:t>
            </a:r>
            <a:endParaRPr b="1" sz="17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s" sz="1700">
                <a:latin typeface="Arial"/>
                <a:ea typeface="Arial"/>
                <a:cs typeface="Arial"/>
                <a:sym typeface="Arial"/>
              </a:rPr>
              <a:t>Son ideales para cargas de trabajo empresariales, virtualización, análisis de datos y otras aplicaciones empresariales intensivas.</a:t>
            </a:r>
            <a:endParaRPr b="1" sz="1700">
              <a:latin typeface="Arial"/>
              <a:ea typeface="Arial"/>
              <a:cs typeface="Arial"/>
              <a:sym typeface="Arial"/>
            </a:endParaRPr>
          </a:p>
          <a:p>
            <a:pPr indent="0" lvl="0" marL="0" rtl="0" algn="just">
              <a:spcBef>
                <a:spcPts val="0"/>
              </a:spcBef>
              <a:spcAft>
                <a:spcPts val="0"/>
              </a:spcAft>
              <a:buNone/>
            </a:pPr>
            <a:r>
              <a:t/>
            </a:r>
            <a:endParaRPr b="1" sz="1700">
              <a:latin typeface="Arial"/>
              <a:ea typeface="Arial"/>
              <a:cs typeface="Arial"/>
              <a:sym typeface="Arial"/>
            </a:endParaRPr>
          </a:p>
          <a:p>
            <a:pPr indent="0" lvl="0" marL="0" rtl="0" algn="just">
              <a:spcBef>
                <a:spcPts val="0"/>
              </a:spcBef>
              <a:spcAft>
                <a:spcPts val="0"/>
              </a:spcAft>
              <a:buNone/>
            </a:pPr>
            <a:r>
              <a:rPr b="1" lang="es" sz="1700">
                <a:latin typeface="Arial"/>
                <a:ea typeface="Arial"/>
                <a:cs typeface="Arial"/>
                <a:sym typeface="Arial"/>
              </a:rPr>
              <a:t>Construidos sobre arquitecturas más avanzadas que los Xeon E, lo que proporciona un rendimiento superior a los antes mencionados.</a:t>
            </a:r>
            <a:endParaRPr b="1" sz="1700">
              <a:latin typeface="Arial"/>
              <a:ea typeface="Arial"/>
              <a:cs typeface="Arial"/>
              <a:sym typeface="Arial"/>
            </a:endParaRPr>
          </a:p>
          <a:p>
            <a:pPr indent="0" lvl="0" marL="0" rtl="0" algn="l">
              <a:spcBef>
                <a:spcPts val="0"/>
              </a:spcBef>
              <a:spcAft>
                <a:spcPts val="1200"/>
              </a:spcAft>
              <a:buNone/>
            </a:pPr>
            <a:r>
              <a:t/>
            </a:r>
            <a:endParaRPr/>
          </a:p>
        </p:txBody>
      </p:sp>
      <p:sp>
        <p:nvSpPr>
          <p:cNvPr id="131" name="Google Shape;131;p20"/>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2.2- PROCESADOR XEON SCALABLE</a:t>
            </a:r>
            <a:endParaRPr b="1" sz="304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800">
                <a:latin typeface="Arial"/>
                <a:ea typeface="Arial"/>
                <a:cs typeface="Arial"/>
                <a:sym typeface="Arial"/>
              </a:rPr>
              <a:t>Ejemplo:</a:t>
            </a:r>
            <a:endParaRPr b="1" sz="6800">
              <a:latin typeface="Arial"/>
              <a:ea typeface="Arial"/>
              <a:cs typeface="Arial"/>
              <a:sym typeface="Arial"/>
            </a:endParaRPr>
          </a:p>
          <a:p>
            <a:pPr indent="-336550" lvl="0" marL="457200" rtl="0" algn="l">
              <a:spcBef>
                <a:spcPts val="1200"/>
              </a:spcBef>
              <a:spcAft>
                <a:spcPts val="0"/>
              </a:spcAft>
              <a:buSzPct val="100000"/>
              <a:buFont typeface="Arial"/>
              <a:buChar char="●"/>
            </a:pPr>
            <a:r>
              <a:rPr b="1" lang="es" sz="6800">
                <a:latin typeface="Arial"/>
                <a:ea typeface="Arial"/>
                <a:cs typeface="Arial"/>
                <a:sym typeface="Arial"/>
              </a:rPr>
              <a:t>Número de modelo: Intel Xeon Scalable Gold 6248</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Arquitectura: Skylake</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Núcleos: 20 núcleos</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Hilos: 40 hilos</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Frecuencia base: 2.5 GHz</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Frecuencia máxima: 3.9 GHz (Turbo Boost)</a:t>
            </a:r>
            <a:endParaRPr b="1" sz="6800">
              <a:latin typeface="Arial"/>
              <a:ea typeface="Arial"/>
              <a:cs typeface="Arial"/>
              <a:sym typeface="Arial"/>
            </a:endParaRPr>
          </a:p>
          <a:p>
            <a:pPr indent="-336550" lvl="0" marL="457200" rtl="0" algn="l">
              <a:spcBef>
                <a:spcPts val="0"/>
              </a:spcBef>
              <a:spcAft>
                <a:spcPts val="0"/>
              </a:spcAft>
              <a:buSzPct val="100000"/>
              <a:buFont typeface="Arial"/>
              <a:buChar char="●"/>
            </a:pPr>
            <a:r>
              <a:rPr b="1" lang="es" sz="6800">
                <a:latin typeface="Arial"/>
                <a:ea typeface="Arial"/>
                <a:cs typeface="Arial"/>
                <a:sym typeface="Arial"/>
              </a:rPr>
              <a:t>Fecha de salida:Julio 2019.</a:t>
            </a:r>
            <a:endParaRPr b="1" sz="6800">
              <a:latin typeface="Arial"/>
              <a:ea typeface="Arial"/>
              <a:cs typeface="Arial"/>
              <a:sym typeface="Arial"/>
            </a:endParaRPr>
          </a:p>
          <a:p>
            <a:pPr indent="0" lvl="0" marL="457200" rtl="0" algn="l">
              <a:spcBef>
                <a:spcPts val="1200"/>
              </a:spcBef>
              <a:spcAft>
                <a:spcPts val="1200"/>
              </a:spcAft>
              <a:buNone/>
            </a:pPr>
            <a:r>
              <a:t/>
            </a:r>
            <a:endParaRPr/>
          </a:p>
        </p:txBody>
      </p:sp>
      <p:sp>
        <p:nvSpPr>
          <p:cNvPr id="137" name="Google Shape;137;p21"/>
          <p:cNvSpPr txBox="1"/>
          <p:nvPr>
            <p:ph type="title"/>
          </p:nvPr>
        </p:nvSpPr>
        <p:spPr>
          <a:xfrm>
            <a:off x="727650" y="1167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40"/>
              <a:t>2.2- PROCESADOR XEON SCALABLE</a:t>
            </a:r>
            <a:endParaRPr b="1" sz="3040"/>
          </a:p>
        </p:txBody>
      </p:sp>
      <p:pic>
        <p:nvPicPr>
          <p:cNvPr id="138" name="Google Shape;138;p21"/>
          <p:cNvPicPr preferRelativeResize="0"/>
          <p:nvPr/>
        </p:nvPicPr>
        <p:blipFill>
          <a:blip r:embed="rId3">
            <a:alphaModFix/>
          </a:blip>
          <a:stretch>
            <a:fillRect/>
          </a:stretch>
        </p:blipFill>
        <p:spPr>
          <a:xfrm>
            <a:off x="7076925" y="2828775"/>
            <a:ext cx="1619250" cy="212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